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128_AA7B1F66.xml" ContentType="application/vnd.ms-powerpoint.comments+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1"/>
  </p:notesMasterIdLst>
  <p:handoutMasterIdLst>
    <p:handoutMasterId r:id="rId22"/>
  </p:handoutMasterIdLst>
  <p:sldIdLst>
    <p:sldId id="276" r:id="rId5"/>
    <p:sldId id="294" r:id="rId6"/>
    <p:sldId id="1410" r:id="rId7"/>
    <p:sldId id="283" r:id="rId8"/>
    <p:sldId id="1411" r:id="rId9"/>
    <p:sldId id="377" r:id="rId10"/>
    <p:sldId id="1405" r:id="rId11"/>
    <p:sldId id="282" r:id="rId12"/>
    <p:sldId id="303" r:id="rId13"/>
    <p:sldId id="257" r:id="rId14"/>
    <p:sldId id="1412" r:id="rId15"/>
    <p:sldId id="1413" r:id="rId16"/>
    <p:sldId id="297" r:id="rId17"/>
    <p:sldId id="298" r:id="rId18"/>
    <p:sldId id="296" r:id="rId19"/>
    <p:sldId id="292"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D9ED2-50DB-9015-3970-A6626F9E114B}" name="Veer Alakshendra" initials="VA" userId="S::valakshe@mathworks.com::3906a44c-4910-4f54-907c-5d137289dd0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517" autoAdjust="0"/>
  </p:normalViewPr>
  <p:slideViewPr>
    <p:cSldViewPr>
      <p:cViewPr varScale="1">
        <p:scale>
          <a:sx n="95" d="100"/>
          <a:sy n="95" d="100"/>
        </p:scale>
        <p:origin x="1194" y="96"/>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shan Hingnekar" userId="d8bb9c14-e201-4140-bda7-7d91ce931a15" providerId="ADAL" clId="{2F15A36C-0922-4D55-9D03-4F165F4BB9D1}"/>
    <pc:docChg chg="undo redo custSel addSld delSld modSld">
      <pc:chgData name="Roshan Hingnekar" userId="d8bb9c14-e201-4140-bda7-7d91ce931a15" providerId="ADAL" clId="{2F15A36C-0922-4D55-9D03-4F165F4BB9D1}" dt="2022-12-11T19:12:59.457" v="144" actId="20577"/>
      <pc:docMkLst>
        <pc:docMk/>
      </pc:docMkLst>
      <pc:sldChg chg="del">
        <pc:chgData name="Roshan Hingnekar" userId="d8bb9c14-e201-4140-bda7-7d91ce931a15" providerId="ADAL" clId="{2F15A36C-0922-4D55-9D03-4F165F4BB9D1}" dt="2022-11-26T14:39:30.171" v="65" actId="47"/>
        <pc:sldMkLst>
          <pc:docMk/>
          <pc:sldMk cId="0" sldId="256"/>
        </pc:sldMkLst>
      </pc:sldChg>
      <pc:sldChg chg="add">
        <pc:chgData name="Roshan Hingnekar" userId="d8bb9c14-e201-4140-bda7-7d91ce931a15" providerId="ADAL" clId="{2F15A36C-0922-4D55-9D03-4F165F4BB9D1}" dt="2022-11-26T14:31:39.756" v="30"/>
        <pc:sldMkLst>
          <pc:docMk/>
          <pc:sldMk cId="1060380865" sldId="257"/>
        </pc:sldMkLst>
      </pc:sldChg>
      <pc:sldChg chg="add del">
        <pc:chgData name="Roshan Hingnekar" userId="d8bb9c14-e201-4140-bda7-7d91ce931a15" providerId="ADAL" clId="{2F15A36C-0922-4D55-9D03-4F165F4BB9D1}" dt="2022-11-26T14:25:46.319" v="27" actId="47"/>
        <pc:sldMkLst>
          <pc:docMk/>
          <pc:sldMk cId="0" sldId="261"/>
        </pc:sldMkLst>
      </pc:sldChg>
      <pc:sldChg chg="del">
        <pc:chgData name="Roshan Hingnekar" userId="d8bb9c14-e201-4140-bda7-7d91ce931a15" providerId="ADAL" clId="{2F15A36C-0922-4D55-9D03-4F165F4BB9D1}" dt="2022-11-26T14:25:49.667" v="29" actId="47"/>
        <pc:sldMkLst>
          <pc:docMk/>
          <pc:sldMk cId="2784395857" sldId="275"/>
        </pc:sldMkLst>
      </pc:sldChg>
      <pc:sldChg chg="modSp mod">
        <pc:chgData name="Roshan Hingnekar" userId="d8bb9c14-e201-4140-bda7-7d91ce931a15" providerId="ADAL" clId="{2F15A36C-0922-4D55-9D03-4F165F4BB9D1}" dt="2022-11-26T14:39:36.539" v="69" actId="20577"/>
        <pc:sldMkLst>
          <pc:docMk/>
          <pc:sldMk cId="2162693352" sldId="276"/>
        </pc:sldMkLst>
        <pc:spChg chg="mod">
          <ac:chgData name="Roshan Hingnekar" userId="d8bb9c14-e201-4140-bda7-7d91ce931a15" providerId="ADAL" clId="{2F15A36C-0922-4D55-9D03-4F165F4BB9D1}" dt="2022-11-26T14:39:36.539" v="69" actId="20577"/>
          <ac:spMkLst>
            <pc:docMk/>
            <pc:sldMk cId="2162693352" sldId="276"/>
            <ac:spMk id="2" creationId="{00000000-0000-0000-0000-000000000000}"/>
          </ac:spMkLst>
        </pc:spChg>
      </pc:sldChg>
      <pc:sldChg chg="add del">
        <pc:chgData name="Roshan Hingnekar" userId="d8bb9c14-e201-4140-bda7-7d91ce931a15" providerId="ADAL" clId="{2F15A36C-0922-4D55-9D03-4F165F4BB9D1}" dt="2022-11-26T14:25:47.329" v="28" actId="47"/>
        <pc:sldMkLst>
          <pc:docMk/>
          <pc:sldMk cId="1059344401" sldId="277"/>
        </pc:sldMkLst>
      </pc:sldChg>
      <pc:sldChg chg="del">
        <pc:chgData name="Roshan Hingnekar" userId="d8bb9c14-e201-4140-bda7-7d91ce931a15" providerId="ADAL" clId="{2F15A36C-0922-4D55-9D03-4F165F4BB9D1}" dt="2022-11-26T14:25:32.629" v="19" actId="47"/>
        <pc:sldMkLst>
          <pc:docMk/>
          <pc:sldMk cId="1881687045" sldId="278"/>
        </pc:sldMkLst>
      </pc:sldChg>
      <pc:sldChg chg="del">
        <pc:chgData name="Roshan Hingnekar" userId="d8bb9c14-e201-4140-bda7-7d91ce931a15" providerId="ADAL" clId="{2F15A36C-0922-4D55-9D03-4F165F4BB9D1}" dt="2022-11-26T14:25:31.923" v="18" actId="47"/>
        <pc:sldMkLst>
          <pc:docMk/>
          <pc:sldMk cId="2536988329" sldId="279"/>
        </pc:sldMkLst>
      </pc:sldChg>
      <pc:sldChg chg="add del">
        <pc:chgData name="Roshan Hingnekar" userId="d8bb9c14-e201-4140-bda7-7d91ce931a15" providerId="ADAL" clId="{2F15A36C-0922-4D55-9D03-4F165F4BB9D1}" dt="2022-11-26T14:25:45.720" v="26" actId="47"/>
        <pc:sldMkLst>
          <pc:docMk/>
          <pc:sldMk cId="4285500863" sldId="280"/>
        </pc:sldMkLst>
      </pc:sldChg>
      <pc:sldChg chg="add">
        <pc:chgData name="Roshan Hingnekar" userId="d8bb9c14-e201-4140-bda7-7d91ce931a15" providerId="ADAL" clId="{2F15A36C-0922-4D55-9D03-4F165F4BB9D1}" dt="2022-11-26T14:25:28.986" v="17"/>
        <pc:sldMkLst>
          <pc:docMk/>
          <pc:sldMk cId="1802180411" sldId="282"/>
        </pc:sldMkLst>
      </pc:sldChg>
      <pc:sldChg chg="add modNotesTx">
        <pc:chgData name="Roshan Hingnekar" userId="d8bb9c14-e201-4140-bda7-7d91ce931a15" providerId="ADAL" clId="{2F15A36C-0922-4D55-9D03-4F165F4BB9D1}" dt="2022-12-11T19:11:08.808" v="122" actId="20577"/>
        <pc:sldMkLst>
          <pc:docMk/>
          <pc:sldMk cId="2046639367" sldId="283"/>
        </pc:sldMkLst>
      </pc:sldChg>
      <pc:sldChg chg="add">
        <pc:chgData name="Roshan Hingnekar" userId="d8bb9c14-e201-4140-bda7-7d91ce931a15" providerId="ADAL" clId="{2F15A36C-0922-4D55-9D03-4F165F4BB9D1}" dt="2022-11-26T14:34:33.772" v="36"/>
        <pc:sldMkLst>
          <pc:docMk/>
          <pc:sldMk cId="644700388" sldId="292"/>
        </pc:sldMkLst>
      </pc:sldChg>
      <pc:sldChg chg="modSp add mod modCm">
        <pc:chgData name="Roshan Hingnekar" userId="d8bb9c14-e201-4140-bda7-7d91ce931a15" providerId="ADAL" clId="{2F15A36C-0922-4D55-9D03-4F165F4BB9D1}" dt="2022-12-11T19:12:59.457" v="144" actId="20577"/>
        <pc:sldMkLst>
          <pc:docMk/>
          <pc:sldMk cId="2860195686" sldId="296"/>
        </pc:sldMkLst>
        <pc:spChg chg="mod">
          <ac:chgData name="Roshan Hingnekar" userId="d8bb9c14-e201-4140-bda7-7d91ce931a15" providerId="ADAL" clId="{2F15A36C-0922-4D55-9D03-4F165F4BB9D1}" dt="2022-12-11T19:12:59.457" v="144" actId="20577"/>
          <ac:spMkLst>
            <pc:docMk/>
            <pc:sldMk cId="2860195686" sldId="296"/>
            <ac:spMk id="3" creationId="{CE9F4404-136F-49AD-BA7E-BB35D571FD73}"/>
          </ac:spMkLst>
        </pc:spChg>
      </pc:sldChg>
      <pc:sldChg chg="add">
        <pc:chgData name="Roshan Hingnekar" userId="d8bb9c14-e201-4140-bda7-7d91ce931a15" providerId="ADAL" clId="{2F15A36C-0922-4D55-9D03-4F165F4BB9D1}" dt="2022-11-26T14:37:51.564" v="37"/>
        <pc:sldMkLst>
          <pc:docMk/>
          <pc:sldMk cId="3147234674" sldId="297"/>
        </pc:sldMkLst>
      </pc:sldChg>
      <pc:sldChg chg="addSp delSp modSp add mod">
        <pc:chgData name="Roshan Hingnekar" userId="d8bb9c14-e201-4140-bda7-7d91ce931a15" providerId="ADAL" clId="{2F15A36C-0922-4D55-9D03-4F165F4BB9D1}" dt="2022-11-26T14:39:11.570" v="64" actId="1076"/>
        <pc:sldMkLst>
          <pc:docMk/>
          <pc:sldMk cId="2796001156" sldId="298"/>
        </pc:sldMkLst>
        <pc:spChg chg="mod">
          <ac:chgData name="Roshan Hingnekar" userId="d8bb9c14-e201-4140-bda7-7d91ce931a15" providerId="ADAL" clId="{2F15A36C-0922-4D55-9D03-4F165F4BB9D1}" dt="2022-11-26T14:38:12.571" v="60" actId="20577"/>
          <ac:spMkLst>
            <pc:docMk/>
            <pc:sldMk cId="2796001156" sldId="298"/>
            <ac:spMk id="3" creationId="{661E9CA5-AAB4-4118-B7AA-EF8162CFCC29}"/>
          </ac:spMkLst>
        </pc:spChg>
        <pc:picChg chg="add mod">
          <ac:chgData name="Roshan Hingnekar" userId="d8bb9c14-e201-4140-bda7-7d91ce931a15" providerId="ADAL" clId="{2F15A36C-0922-4D55-9D03-4F165F4BB9D1}" dt="2022-11-26T14:39:11.570" v="64" actId="1076"/>
          <ac:picMkLst>
            <pc:docMk/>
            <pc:sldMk cId="2796001156" sldId="298"/>
            <ac:picMk id="5" creationId="{93F3DBF0-6637-7BEB-1F76-6C9290083E5A}"/>
          </ac:picMkLst>
        </pc:picChg>
        <pc:picChg chg="del mod">
          <ac:chgData name="Roshan Hingnekar" userId="d8bb9c14-e201-4140-bda7-7d91ce931a15" providerId="ADAL" clId="{2F15A36C-0922-4D55-9D03-4F165F4BB9D1}" dt="2022-11-26T14:39:07.611" v="62" actId="478"/>
          <ac:picMkLst>
            <pc:docMk/>
            <pc:sldMk cId="2796001156" sldId="298"/>
            <ac:picMk id="6" creationId="{EAAAB23F-28DB-1294-4D7B-376E7724E965}"/>
          </ac:picMkLst>
        </pc:picChg>
      </pc:sldChg>
      <pc:sldChg chg="add del">
        <pc:chgData name="Roshan Hingnekar" userId="d8bb9c14-e201-4140-bda7-7d91ce931a15" providerId="ADAL" clId="{2F15A36C-0922-4D55-9D03-4F165F4BB9D1}" dt="2022-11-26T15:44:33.055" v="71" actId="2696"/>
        <pc:sldMkLst>
          <pc:docMk/>
          <pc:sldMk cId="432419872" sldId="300"/>
        </pc:sldMkLst>
      </pc:sldChg>
      <pc:sldChg chg="modSp add mod">
        <pc:chgData name="Roshan Hingnekar" userId="d8bb9c14-e201-4140-bda7-7d91ce931a15" providerId="ADAL" clId="{2F15A36C-0922-4D55-9D03-4F165F4BB9D1}" dt="2022-11-26T18:41:42.401" v="119" actId="20577"/>
        <pc:sldMkLst>
          <pc:docMk/>
          <pc:sldMk cId="2444300222" sldId="303"/>
        </pc:sldMkLst>
        <pc:spChg chg="mod">
          <ac:chgData name="Roshan Hingnekar" userId="d8bb9c14-e201-4140-bda7-7d91ce931a15" providerId="ADAL" clId="{2F15A36C-0922-4D55-9D03-4F165F4BB9D1}" dt="2022-11-26T18:41:42.401" v="119" actId="20577"/>
          <ac:spMkLst>
            <pc:docMk/>
            <pc:sldMk cId="2444300222" sldId="303"/>
            <ac:spMk id="5" creationId="{B87E59E3-E906-4543-9567-EDAA5366AD58}"/>
          </ac:spMkLst>
        </pc:spChg>
      </pc:sldChg>
      <pc:sldChg chg="add">
        <pc:chgData name="Roshan Hingnekar" userId="d8bb9c14-e201-4140-bda7-7d91ce931a15" providerId="ADAL" clId="{2F15A36C-0922-4D55-9D03-4F165F4BB9D1}" dt="2022-11-26T14:25:09.137" v="15"/>
        <pc:sldMkLst>
          <pc:docMk/>
          <pc:sldMk cId="2661707883" sldId="377"/>
        </pc:sldMkLst>
      </pc:sldChg>
      <pc:sldChg chg="modSp add mod">
        <pc:chgData name="Roshan Hingnekar" userId="d8bb9c14-e201-4140-bda7-7d91ce931a15" providerId="ADAL" clId="{2F15A36C-0922-4D55-9D03-4F165F4BB9D1}" dt="2022-12-11T14:18:05.606" v="121" actId="20577"/>
        <pc:sldMkLst>
          <pc:docMk/>
          <pc:sldMk cId="2577048348" sldId="1405"/>
        </pc:sldMkLst>
        <pc:spChg chg="mod">
          <ac:chgData name="Roshan Hingnekar" userId="d8bb9c14-e201-4140-bda7-7d91ce931a15" providerId="ADAL" clId="{2F15A36C-0922-4D55-9D03-4F165F4BB9D1}" dt="2022-12-11T14:18:05.606" v="121" actId="20577"/>
          <ac:spMkLst>
            <pc:docMk/>
            <pc:sldMk cId="2577048348" sldId="1405"/>
            <ac:spMk id="2" creationId="{00000000-0000-0000-0000-000000000000}"/>
          </ac:spMkLst>
        </pc:spChg>
      </pc:sldChg>
      <pc:sldChg chg="add">
        <pc:chgData name="Roshan Hingnekar" userId="d8bb9c14-e201-4140-bda7-7d91ce931a15" providerId="ADAL" clId="{2F15A36C-0922-4D55-9D03-4F165F4BB9D1}" dt="2022-11-26T14:22:51.816" v="12"/>
        <pc:sldMkLst>
          <pc:docMk/>
          <pc:sldMk cId="1580545192" sldId="1410"/>
        </pc:sldMkLst>
      </pc:sldChg>
      <pc:sldChg chg="add">
        <pc:chgData name="Roshan Hingnekar" userId="d8bb9c14-e201-4140-bda7-7d91ce931a15" providerId="ADAL" clId="{2F15A36C-0922-4D55-9D03-4F165F4BB9D1}" dt="2022-11-26T14:24:49.897" v="14"/>
        <pc:sldMkLst>
          <pc:docMk/>
          <pc:sldMk cId="20810596" sldId="1411"/>
        </pc:sldMkLst>
      </pc:sldChg>
      <pc:sldChg chg="add modNotes">
        <pc:chgData name="Roshan Hingnekar" userId="d8bb9c14-e201-4140-bda7-7d91ce931a15" providerId="ADAL" clId="{2F15A36C-0922-4D55-9D03-4F165F4BB9D1}" dt="2022-11-26T14:32:33.328" v="32" actId="27636"/>
        <pc:sldMkLst>
          <pc:docMk/>
          <pc:sldMk cId="1645087579" sldId="1412"/>
        </pc:sldMkLst>
      </pc:sldChg>
      <pc:sldChg chg="add">
        <pc:chgData name="Roshan Hingnekar" userId="d8bb9c14-e201-4140-bda7-7d91ce931a15" providerId="ADAL" clId="{2F15A36C-0922-4D55-9D03-4F165F4BB9D1}" dt="2022-11-26T14:32:56.311" v="33"/>
        <pc:sldMkLst>
          <pc:docMk/>
          <pc:sldMk cId="1018745624" sldId="1413"/>
        </pc:sldMkLst>
      </pc:sldChg>
    </pc:docChg>
  </pc:docChgLst>
  <pc:docChgLst>
    <pc:chgData name="Ben Pasquariello" userId="f0c0c21f-917b-46c4-92ca-53352d59da81" providerId="ADAL" clId="{E73CC521-7E39-4A28-86D8-7127005E8DF2}"/>
    <pc:docChg chg="delSld">
      <pc:chgData name="Ben Pasquariello" userId="f0c0c21f-917b-46c4-92ca-53352d59da81" providerId="ADAL" clId="{E73CC521-7E39-4A28-86D8-7127005E8DF2}" dt="2023-07-20T14:27:41.709" v="0" actId="47"/>
      <pc:docMkLst>
        <pc:docMk/>
      </pc:docMkLst>
      <pc:sldChg chg="del">
        <pc:chgData name="Ben Pasquariello" userId="f0c0c21f-917b-46c4-92ca-53352d59da81" providerId="ADAL" clId="{E73CC521-7E39-4A28-86D8-7127005E8DF2}" dt="2023-07-20T14:27:41.709" v="0" actId="47"/>
        <pc:sldMkLst>
          <pc:docMk/>
          <pc:sldMk cId="432419872" sldId="300"/>
        </pc:sldMkLst>
      </pc:sldChg>
    </pc:docChg>
  </pc:docChgLst>
  <pc:docChgLst>
    <pc:chgData name="Veer Alakshendra" userId="S::valakshe@mathworks.com::3906a44c-4910-4f54-907c-5d137289dd04" providerId="AD" clId="Web-{3EAB09D1-8425-4246-9C15-70C8370EA066}"/>
    <pc:docChg chg="mod">
      <pc:chgData name="Veer Alakshendra" userId="S::valakshe@mathworks.com::3906a44c-4910-4f54-907c-5d137289dd04" providerId="AD" clId="Web-{3EAB09D1-8425-4246-9C15-70C8370EA066}" dt="2022-12-03T06:19:12.056" v="1"/>
      <pc:docMkLst>
        <pc:docMk/>
      </pc:docMkLst>
      <pc:sldChg chg="addCm">
        <pc:chgData name="Veer Alakshendra" userId="S::valakshe@mathworks.com::3906a44c-4910-4f54-907c-5d137289dd04" providerId="AD" clId="Web-{3EAB09D1-8425-4246-9C15-70C8370EA066}" dt="2022-12-03T06:19:12.056" v="1"/>
        <pc:sldMkLst>
          <pc:docMk/>
          <pc:sldMk cId="2860195686" sldId="296"/>
        </pc:sldMkLst>
      </pc:sldChg>
    </pc:docChg>
  </pc:docChgLst>
</pc:chgInfo>
</file>

<file path=ppt/comments/modernComment_128_AA7B1F66.xml><?xml version="1.0" encoding="utf-8"?>
<p188:cmLst xmlns:a="http://schemas.openxmlformats.org/drawingml/2006/main" xmlns:r="http://schemas.openxmlformats.org/officeDocument/2006/relationships" xmlns:p188="http://schemas.microsoft.com/office/powerpoint/2018/8/main">
  <p188:cm id="{90C5F075-7B9A-4521-8EDB-2A0323C941F3}" authorId="{C00D9ED2-50DB-9015-3970-A6626F9E114B}" created="2022-12-03T06:19:12.056">
    <ac:txMkLst xmlns:ac="http://schemas.microsoft.com/office/drawing/2013/main/command">
      <pc:docMk xmlns:pc="http://schemas.microsoft.com/office/powerpoint/2013/main/command"/>
      <pc:sldMk xmlns:pc="http://schemas.microsoft.com/office/powerpoint/2013/main/command" cId="2860195686" sldId="296"/>
      <ac:spMk id="3" creationId="{CE9F4404-136F-49AD-BA7E-BB35D571FD73}"/>
      <ac:txMk cp="25">
        <ac:context len="129" hash="124993990"/>
      </ac:txMk>
    </ac:txMkLst>
    <p188:pos x="6520405" y="260430"/>
    <p188:txBody>
      <a:bodyPr/>
      <a:lstStyle/>
      <a:p>
        <a:r>
          <a:rPr lang="en-US"/>
          <a:t>Change the name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mathworks.com/discovery/portfolio-optimization.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of optimization from our users.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err="1">
                <a:solidFill>
                  <a:schemeClr val="tx1"/>
                </a:solidFill>
                <a:effectLst/>
                <a:latin typeface="+mn-lt"/>
                <a:ea typeface="+mn-ea"/>
                <a:cs typeface="+mn-cs"/>
              </a:rPr>
              <a:t>BuildingIQ</a:t>
            </a:r>
            <a:r>
              <a:rPr lang="en-US" sz="1200" b="0" kern="1200" dirty="0">
                <a:solidFill>
                  <a:schemeClr val="tx1"/>
                </a:solidFill>
                <a:effectLst/>
                <a:latin typeface="+mn-lt"/>
                <a:ea typeface="+mn-ea"/>
                <a:cs typeface="+mn-cs"/>
              </a:rPr>
              <a:t> </a:t>
            </a:r>
            <a:r>
              <a:rPr lang="en-US" b="0" i="0" dirty="0">
                <a:solidFill>
                  <a:srgbClr val="1A1A1A"/>
                </a:solidFill>
                <a:effectLst/>
                <a:latin typeface="Arial" panose="020B0604020202020204" pitchFamily="34" charset="0"/>
              </a:rPr>
              <a:t>reduces HVAC energy consumption by 10–25% during normal operation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Realtek Semiconductor </a:t>
            </a:r>
            <a:r>
              <a:rPr lang="en-US" sz="1200" b="0" kern="1200" dirty="0">
                <a:solidFill>
                  <a:schemeClr val="tx1"/>
                </a:solidFill>
                <a:effectLst/>
                <a:latin typeface="+mn-lt"/>
                <a:ea typeface="+mn-ea"/>
                <a:cs typeface="+mn-cs"/>
              </a:rPr>
              <a:t>used Signal Processing </a:t>
            </a:r>
            <a:r>
              <a:rPr lang="en-US" sz="1200" b="0" kern="1200" dirty="0" err="1">
                <a:solidFill>
                  <a:schemeClr val="tx1"/>
                </a:solidFill>
                <a:effectLst/>
                <a:latin typeface="+mn-lt"/>
                <a:ea typeface="+mn-ea"/>
                <a:cs typeface="+mn-cs"/>
              </a:rPr>
              <a:t>Tbx</a:t>
            </a:r>
            <a:r>
              <a:rPr lang="en-US" sz="1200" b="0" kern="1200" dirty="0">
                <a:solidFill>
                  <a:schemeClr val="tx1"/>
                </a:solidFill>
                <a:effectLst/>
                <a:latin typeface="+mn-lt"/>
                <a:ea typeface="+mn-ea"/>
                <a:cs typeface="+mn-cs"/>
              </a:rPr>
              <a:t> &amp; </a:t>
            </a:r>
            <a:r>
              <a:rPr lang="en-US" sz="1200" b="0" kern="1200" dirty="0" err="1">
                <a:solidFill>
                  <a:schemeClr val="tx1"/>
                </a:solidFill>
                <a:effectLst/>
                <a:latin typeface="+mn-lt"/>
                <a:ea typeface="+mn-ea"/>
                <a:cs typeface="+mn-cs"/>
              </a:rPr>
              <a:t>Optim</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Tbx</a:t>
            </a:r>
            <a:r>
              <a:rPr lang="en-US" sz="1200" b="0" kern="1200" dirty="0">
                <a:solidFill>
                  <a:schemeClr val="tx1"/>
                </a:solidFill>
                <a:effectLst/>
                <a:latin typeface="+mn-lt"/>
                <a:ea typeface="+mn-ea"/>
                <a:cs typeface="+mn-cs"/>
              </a:rPr>
              <a:t> </a:t>
            </a:r>
            <a:r>
              <a:rPr lang="en-US" b="0" i="0" dirty="0">
                <a:solidFill>
                  <a:srgbClr val="1A1A1A"/>
                </a:solidFill>
                <a:effectLst/>
                <a:latin typeface="Arial" panose="020B0604020202020204" pitchFamily="34" charset="0"/>
              </a:rPr>
              <a:t> to transfer the product concept into a workable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1A1A1A"/>
                </a:solidFill>
                <a:effectLst/>
                <a:latin typeface="Arial" panose="020B0604020202020204" pitchFamily="34" charset="0"/>
              </a:rPr>
              <a:t>PTTEP</a:t>
            </a:r>
            <a:r>
              <a:rPr lang="en-US" b="0" i="0" dirty="0">
                <a:solidFill>
                  <a:srgbClr val="1A1A1A"/>
                </a:solidFill>
                <a:effectLst/>
                <a:latin typeface="Arial" panose="020B0604020202020204" pitchFamily="34" charset="0"/>
              </a:rPr>
              <a:t> used MATLAB</a:t>
            </a:r>
            <a:r>
              <a:rPr lang="en-US" b="0" i="0" baseline="30000" dirty="0">
                <a:solidFill>
                  <a:srgbClr val="1A1A1A"/>
                </a:solidFill>
                <a:effectLst/>
                <a:latin typeface="Arial" panose="020B0604020202020204" pitchFamily="34" charset="0"/>
              </a:rPr>
              <a:t>®</a:t>
            </a:r>
            <a:r>
              <a:rPr lang="en-US" b="0" i="0" dirty="0">
                <a:solidFill>
                  <a:srgbClr val="1A1A1A"/>
                </a:solidFill>
                <a:effectLst/>
                <a:latin typeface="Arial" panose="020B0604020202020204" pitchFamily="34" charset="0"/>
              </a:rPr>
              <a:t> and Optimization Toolbox™ to develop software that maximizes gas field production and generates accurate medium-term and long-term production forecasts while accounting for strict operational constraints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dirty="0">
                <a:solidFill>
                  <a:schemeClr val="tx1"/>
                </a:solidFill>
                <a:effectLst/>
                <a:latin typeface="+mn-lt"/>
                <a:ea typeface="+mn-ea"/>
                <a:cs typeface="+mn-cs"/>
              </a:rPr>
              <a:t>STIWA</a:t>
            </a:r>
            <a:r>
              <a:rPr lang="en-US" sz="1200" b="0" kern="1200" dirty="0">
                <a:solidFill>
                  <a:schemeClr val="tx1"/>
                </a:solidFill>
                <a:effectLst/>
                <a:latin typeface="+mn-lt"/>
                <a:ea typeface="+mn-ea"/>
                <a:cs typeface="+mn-cs"/>
              </a:rPr>
              <a:t> </a:t>
            </a:r>
            <a:r>
              <a:rPr lang="en-US" sz="1200" b="0" i="0" kern="1200" dirty="0">
                <a:solidFill>
                  <a:srgbClr val="1A1A1A"/>
                </a:solidFill>
                <a:effectLst/>
                <a:latin typeface="Arial" panose="020B0604020202020204" pitchFamily="34" charset="0"/>
                <a:ea typeface="+mn-ea"/>
                <a:cs typeface="+mn-cs"/>
              </a:rPr>
              <a:t>al</a:t>
            </a:r>
            <a:r>
              <a:rPr lang="en-US" b="0" i="0" dirty="0">
                <a:solidFill>
                  <a:srgbClr val="1A1A1A"/>
                </a:solidFill>
                <a:effectLst/>
                <a:latin typeface="Arial" panose="020B0604020202020204" pitchFamily="34" charset="0"/>
              </a:rPr>
              <a:t>gorithms invoke Optimization Toolbox™ functions to calculate optimal trajectories based on defined constraints, including velocity and space limitations.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a:solidFill>
                  <a:srgbClr val="1A1A1A"/>
                </a:solidFill>
                <a:effectLst/>
                <a:latin typeface="Arial" panose="020B0604020202020204" pitchFamily="34" charset="0"/>
                <a:ea typeface="+mn-ea"/>
                <a:cs typeface="+mn-cs"/>
              </a:rPr>
              <a:t>OTTO</a:t>
            </a:r>
            <a:r>
              <a:rPr lang="en-US" sz="1200" b="0" i="0" kern="1200" dirty="0">
                <a:solidFill>
                  <a:srgbClr val="1A1A1A"/>
                </a:solidFill>
                <a:effectLst/>
                <a:latin typeface="Arial" panose="020B0604020202020204" pitchFamily="34" charset="0"/>
                <a:ea typeface="+mn-ea"/>
                <a:cs typeface="+mn-cs"/>
              </a:rPr>
              <a:t> used MATLAB to </a:t>
            </a:r>
            <a:r>
              <a:rPr lang="en-US" b="0" i="0" dirty="0">
                <a:solidFill>
                  <a:srgbClr val="1A1A1A"/>
                </a:solidFill>
                <a:effectLst/>
                <a:latin typeface="Arial" panose="020B0604020202020204" pitchFamily="34" charset="0"/>
              </a:rPr>
              <a:t>develop fleet management algorithms that use agent-based modeling to guide a group of OTTO robots as they work together to complete missions. The team used Optimization Toolbox to minimize specific metrics—for example, completing the mission in the shortest time or within the shortest distance travelled by the robots.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i="0" kern="1200" dirty="0" err="1">
                <a:solidFill>
                  <a:srgbClr val="1A1A1A"/>
                </a:solidFill>
                <a:effectLst/>
                <a:latin typeface="Arial" panose="020B0604020202020204" pitchFamily="34" charset="0"/>
                <a:ea typeface="+mn-ea"/>
                <a:cs typeface="+mn-cs"/>
              </a:rPr>
              <a:t>Tessella</a:t>
            </a:r>
            <a:r>
              <a:rPr lang="en-US" sz="1200" b="1" i="0" kern="1200" dirty="0">
                <a:solidFill>
                  <a:srgbClr val="1A1A1A"/>
                </a:solidFill>
                <a:effectLst/>
                <a:latin typeface="Arial" panose="020B0604020202020204" pitchFamily="34" charset="0"/>
                <a:ea typeface="+mn-ea"/>
                <a:cs typeface="+mn-cs"/>
              </a:rPr>
              <a:t> - </a:t>
            </a:r>
            <a:r>
              <a:rPr lang="en-US" b="0" i="0" dirty="0">
                <a:solidFill>
                  <a:srgbClr val="1A1A1A"/>
                </a:solidFill>
                <a:effectLst/>
                <a:latin typeface="Arial" panose="020B0604020202020204" pitchFamily="34" charset="0"/>
              </a:rPr>
              <a:t>The engineers on the Solar Orbiter used Optimization Toolbox™ to optimize this thruster commanding algorithm and minimize propellant consumption while operating within the physical constraints of the thrusters.</a:t>
            </a: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781696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nSpc>
                <a:spcPct val="80000"/>
              </a:lnSpc>
              <a:buFontTx/>
              <a:buNone/>
              <a:tabLst>
                <a:tab pos="260765" algn="l"/>
              </a:tabLst>
            </a:pPr>
            <a:r>
              <a:rPr lang="en-GB" sz="1200" dirty="0"/>
              <a:t>For a design problem…</a:t>
            </a:r>
          </a:p>
          <a:p>
            <a:pPr lvl="0">
              <a:lnSpc>
                <a:spcPct val="80000"/>
              </a:lnSpc>
              <a:buFontTx/>
              <a:buChar char="•"/>
              <a:tabLst>
                <a:tab pos="260765" algn="l"/>
              </a:tabLst>
            </a:pPr>
            <a:r>
              <a:rPr lang="en-GB" sz="1200" dirty="0"/>
              <a:t>Feed</a:t>
            </a:r>
            <a:r>
              <a:rPr lang="en-GB" sz="1200" baseline="0" dirty="0"/>
              <a:t> initial guess of design variables to system, check result</a:t>
            </a:r>
          </a:p>
          <a:p>
            <a:pPr lvl="0">
              <a:lnSpc>
                <a:spcPct val="80000"/>
              </a:lnSpc>
              <a:buFontTx/>
              <a:buChar char="•"/>
              <a:tabLst>
                <a:tab pos="260765" algn="l"/>
              </a:tabLst>
            </a:pPr>
            <a:r>
              <a:rPr lang="en-GB" sz="1200" baseline="0" dirty="0"/>
              <a:t>If objectives weren’t met, we need a way of modifying the design variables</a:t>
            </a:r>
          </a:p>
          <a:p>
            <a:pPr lvl="0">
              <a:lnSpc>
                <a:spcPct val="80000"/>
              </a:lnSpc>
              <a:buFontTx/>
              <a:buChar char="•"/>
              <a:tabLst>
                <a:tab pos="260765" algn="l"/>
              </a:tabLst>
            </a:pPr>
            <a:r>
              <a:rPr lang="en-GB" sz="1200" baseline="0" dirty="0"/>
              <a:t>This is what optimization routines are really good at, they use information gathered from running the system to make educated decisions about how to modify the design variables in order to improve the system</a:t>
            </a:r>
          </a:p>
          <a:p>
            <a:pPr lvl="0">
              <a:lnSpc>
                <a:spcPct val="80000"/>
              </a:lnSpc>
              <a:buFontTx/>
              <a:buChar char="•"/>
              <a:tabLst>
                <a:tab pos="260765" algn="l"/>
              </a:tabLst>
            </a:pPr>
            <a:r>
              <a:rPr lang="en-GB" sz="1200" baseline="0" dirty="0"/>
              <a:t>Closed loop process that can be iterated on until the objectives are met</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1001739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244395" y="640299"/>
            <a:ext cx="3576134" cy="84010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647" tIns="48324" rIns="96647" bIns="48324"/>
          <a:lstStyle/>
          <a:p>
            <a:pPr>
              <a:lnSpc>
                <a:spcPct val="80000"/>
              </a:lnSpc>
              <a:buFontTx/>
              <a:buChar char="•"/>
              <a:tabLst>
                <a:tab pos="275655" algn="l"/>
              </a:tabLst>
            </a:pPr>
            <a:r>
              <a:rPr lang="en-GB" dirty="0"/>
              <a:t>First, going to show how I would go about optimizing a system if I didn’t have an optimization routine.</a:t>
            </a:r>
          </a:p>
          <a:p>
            <a:pPr>
              <a:lnSpc>
                <a:spcPct val="80000"/>
              </a:lnSpc>
              <a:buFontTx/>
              <a:buChar char="•"/>
              <a:tabLst>
                <a:tab pos="275655" algn="l"/>
              </a:tabLst>
            </a:pPr>
            <a:r>
              <a:rPr lang="en-GB" dirty="0"/>
              <a:t>The plot is from an automotive engine and shows how the fuel efficiency, measured by the </a:t>
            </a:r>
            <a:r>
              <a:rPr lang="en-GB" dirty="0" err="1"/>
              <a:t>colors</a:t>
            </a:r>
            <a:r>
              <a:rPr lang="en-GB" dirty="0"/>
              <a:t>, is effected by the engine rotation speed, in rpm, and the intake pressure ratio.</a:t>
            </a:r>
          </a:p>
          <a:p>
            <a:pPr>
              <a:lnSpc>
                <a:spcPct val="80000"/>
              </a:lnSpc>
              <a:buFontTx/>
              <a:buChar char="•"/>
              <a:tabLst>
                <a:tab pos="275655" algn="l"/>
              </a:tabLst>
            </a:pPr>
            <a:r>
              <a:rPr lang="en-GB" dirty="0"/>
              <a:t>Want to maximize fuel efficiency</a:t>
            </a:r>
          </a:p>
          <a:p>
            <a:pPr marL="0" marR="0" indent="0" algn="l" defTabSz="914400" rtl="0" eaLnBrk="1" fontAlgn="auto" latinLnBrk="0" hangingPunct="1">
              <a:lnSpc>
                <a:spcPct val="80000"/>
              </a:lnSpc>
              <a:spcBef>
                <a:spcPts val="0"/>
              </a:spcBef>
              <a:spcAft>
                <a:spcPts val="0"/>
              </a:spcAft>
              <a:buClrTx/>
              <a:buSzTx/>
              <a:buFontTx/>
              <a:buChar char="•"/>
              <a:tabLst>
                <a:tab pos="275655" algn="l"/>
              </a:tabLst>
              <a:defRPr/>
            </a:pPr>
            <a:r>
              <a:rPr lang="en-GB" baseline="0" dirty="0"/>
              <a:t>Let’s imagine though that I don’t have this map available, possibly because it would simply take too long to run my system at each point required to generate this plot.  </a:t>
            </a:r>
            <a:endParaRPr lang="en-GB" dirty="0"/>
          </a:p>
          <a:p>
            <a:pPr>
              <a:lnSpc>
                <a:spcPct val="80000"/>
              </a:lnSpc>
              <a:buFontTx/>
              <a:buChar char="•"/>
              <a:tabLst>
                <a:tab pos="275655" algn="l"/>
              </a:tabLst>
            </a:pPr>
            <a:r>
              <a:rPr lang="en-GB" dirty="0"/>
              <a:t>Start with initial guess, adjust pressure</a:t>
            </a:r>
            <a:r>
              <a:rPr lang="en-GB" baseline="0" dirty="0"/>
              <a:t> ratio (one factor at a time)</a:t>
            </a:r>
          </a:p>
          <a:p>
            <a:pPr>
              <a:lnSpc>
                <a:spcPct val="80000"/>
              </a:lnSpc>
              <a:buFontTx/>
              <a:buChar char="•"/>
              <a:tabLst>
                <a:tab pos="275655" algn="l"/>
              </a:tabLst>
            </a:pPr>
            <a:r>
              <a:rPr lang="en-GB" baseline="0" dirty="0"/>
              <a:t>Reach a better point by adjusting pressure ratio, then hold pressure ratio fixed and adjust engine speed</a:t>
            </a:r>
          </a:p>
          <a:p>
            <a:pPr>
              <a:lnSpc>
                <a:spcPct val="80000"/>
              </a:lnSpc>
              <a:buFontTx/>
              <a:buChar char="•"/>
              <a:tabLst>
                <a:tab pos="275655" algn="l"/>
              </a:tabLst>
            </a:pPr>
            <a:r>
              <a:rPr lang="en-GB" baseline="0" dirty="0"/>
              <a:t> </a:t>
            </a:r>
            <a:r>
              <a:rPr lang="en-GB" dirty="0"/>
              <a:t>As you can see from this t-shaped search pattern, we end up at a better result than we started, but</a:t>
            </a:r>
            <a:r>
              <a:rPr lang="en-GB" baseline="0" dirty="0"/>
              <a:t> we were unable to find the maximum fuel efficiency.</a:t>
            </a:r>
            <a:endParaRPr lang="en-GB" dirty="0"/>
          </a:p>
          <a:p>
            <a:pPr>
              <a:lnSpc>
                <a:spcPct val="80000"/>
              </a:lnSpc>
              <a:buFontTx/>
              <a:buChar char="•"/>
              <a:tabLst>
                <a:tab pos="275655" algn="l"/>
              </a:tabLst>
            </a:pPr>
            <a:r>
              <a:rPr lang="en-GB" dirty="0"/>
              <a:t>I showed this type of approach to raise the question “how do you know you’ve come to the best solution to your problems?”</a:t>
            </a:r>
          </a:p>
          <a:p>
            <a:pPr>
              <a:lnSpc>
                <a:spcPct val="80000"/>
              </a:lnSpc>
              <a:buFontTx/>
              <a:buChar char="•"/>
              <a:tabLst>
                <a:tab pos="275655" algn="l"/>
              </a:tabLst>
            </a:pPr>
            <a:r>
              <a:rPr lang="en-GB" dirty="0"/>
              <a:t>This type of approach is very common, especially when you take into account the cost of testing.</a:t>
            </a:r>
          </a:p>
          <a:p>
            <a:pPr>
              <a:lnSpc>
                <a:spcPct val="80000"/>
              </a:lnSpc>
              <a:buFontTx/>
              <a:buChar char="•"/>
              <a:tabLst>
                <a:tab pos="275655" algn="l"/>
              </a:tabLst>
            </a:pPr>
            <a:r>
              <a:rPr lang="en-GB" dirty="0"/>
              <a:t>So how can we use optimization techniques to help us find the best solution?</a:t>
            </a:r>
          </a:p>
        </p:txBody>
      </p:sp>
      <p:sp>
        <p:nvSpPr>
          <p:cNvPr id="20483" name="Rectangle 3"/>
          <p:cNvSpPr>
            <a:spLocks noGrp="1" noRot="1" noChangeAspect="1" noChangeArrowheads="1" noTextEdit="1"/>
          </p:cNvSpPr>
          <p:nvPr>
            <p:ph type="sldImg"/>
          </p:nvPr>
        </p:nvSpPr>
        <p:spPr>
          <a:xfrm>
            <a:off x="3311525" y="560388"/>
            <a:ext cx="4267200" cy="2400300"/>
          </a:xfrm>
          <a:ln/>
        </p:spPr>
      </p:sp>
    </p:spTree>
    <p:extLst>
      <p:ext uri="{BB962C8B-B14F-4D97-AF65-F5344CB8AC3E}">
        <p14:creationId xmlns:p14="http://schemas.microsoft.com/office/powerpoint/2010/main" val="14975636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244395" y="640299"/>
            <a:ext cx="3576134" cy="84010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647" tIns="48324" rIns="96647" bIns="48324"/>
          <a:lstStyle/>
          <a:p>
            <a:pPr>
              <a:lnSpc>
                <a:spcPct val="80000"/>
              </a:lnSpc>
              <a:buFontTx/>
              <a:buChar char="•"/>
              <a:tabLst>
                <a:tab pos="275655" algn="l"/>
              </a:tabLst>
            </a:pPr>
            <a:r>
              <a:rPr lang="en-GB" dirty="0"/>
              <a:t>First, going to show how I would go about optimizing a system if I didn’t have an optimization routine.</a:t>
            </a:r>
          </a:p>
          <a:p>
            <a:pPr>
              <a:lnSpc>
                <a:spcPct val="80000"/>
              </a:lnSpc>
              <a:buFontTx/>
              <a:buChar char="•"/>
              <a:tabLst>
                <a:tab pos="275655" algn="l"/>
              </a:tabLst>
            </a:pPr>
            <a:r>
              <a:rPr lang="en-GB" dirty="0"/>
              <a:t>The plot is from an automotive engine and shows how the fuel efficiency, measured by the </a:t>
            </a:r>
            <a:r>
              <a:rPr lang="en-GB" dirty="0" err="1"/>
              <a:t>colors</a:t>
            </a:r>
            <a:r>
              <a:rPr lang="en-GB" dirty="0"/>
              <a:t>, is effected by the engine rotation speed, in rpm, and the intake pressure ratio.</a:t>
            </a:r>
          </a:p>
          <a:p>
            <a:pPr>
              <a:lnSpc>
                <a:spcPct val="80000"/>
              </a:lnSpc>
              <a:buFontTx/>
              <a:buChar char="•"/>
              <a:tabLst>
                <a:tab pos="275655" algn="l"/>
              </a:tabLst>
            </a:pPr>
            <a:r>
              <a:rPr lang="en-GB" dirty="0"/>
              <a:t>Want to maximize fuel efficiency</a:t>
            </a:r>
          </a:p>
          <a:p>
            <a:pPr marL="0" marR="0" indent="0" algn="l" defTabSz="914400" rtl="0" eaLnBrk="1" fontAlgn="auto" latinLnBrk="0" hangingPunct="1">
              <a:lnSpc>
                <a:spcPct val="80000"/>
              </a:lnSpc>
              <a:spcBef>
                <a:spcPts val="0"/>
              </a:spcBef>
              <a:spcAft>
                <a:spcPts val="0"/>
              </a:spcAft>
              <a:buClrTx/>
              <a:buSzTx/>
              <a:buFontTx/>
              <a:buChar char="•"/>
              <a:tabLst>
                <a:tab pos="275655" algn="l"/>
              </a:tabLst>
              <a:defRPr/>
            </a:pPr>
            <a:r>
              <a:rPr lang="en-GB" baseline="0" dirty="0"/>
              <a:t>Let’s imagine though that I don’t have this map available, possibly because it would simply take too long to run my system at each point required to generate this plot.  </a:t>
            </a:r>
            <a:endParaRPr lang="en-GB" dirty="0"/>
          </a:p>
          <a:p>
            <a:pPr>
              <a:lnSpc>
                <a:spcPct val="80000"/>
              </a:lnSpc>
              <a:buFontTx/>
              <a:buChar char="•"/>
              <a:tabLst>
                <a:tab pos="275655" algn="l"/>
              </a:tabLst>
            </a:pPr>
            <a:r>
              <a:rPr lang="en-GB" dirty="0"/>
              <a:t>Start with initial guess, adjust pressure</a:t>
            </a:r>
            <a:r>
              <a:rPr lang="en-GB" baseline="0" dirty="0"/>
              <a:t> ratio (one factor at a time)</a:t>
            </a:r>
          </a:p>
          <a:p>
            <a:pPr>
              <a:lnSpc>
                <a:spcPct val="80000"/>
              </a:lnSpc>
              <a:buFontTx/>
              <a:buChar char="•"/>
              <a:tabLst>
                <a:tab pos="275655" algn="l"/>
              </a:tabLst>
            </a:pPr>
            <a:r>
              <a:rPr lang="en-GB" baseline="0" dirty="0"/>
              <a:t>Reach a better point by adjusting pressure ratio, then hold pressure ratio fixed and adjust engine speed</a:t>
            </a:r>
          </a:p>
          <a:p>
            <a:pPr>
              <a:lnSpc>
                <a:spcPct val="80000"/>
              </a:lnSpc>
              <a:buFontTx/>
              <a:buChar char="•"/>
              <a:tabLst>
                <a:tab pos="275655" algn="l"/>
              </a:tabLst>
            </a:pPr>
            <a:r>
              <a:rPr lang="en-GB" baseline="0" dirty="0"/>
              <a:t> </a:t>
            </a:r>
            <a:r>
              <a:rPr lang="en-GB" dirty="0"/>
              <a:t>As you can see from this t-shaped search pattern, we end up at a better result than we started, but</a:t>
            </a:r>
            <a:r>
              <a:rPr lang="en-GB" baseline="0" dirty="0"/>
              <a:t> we were unable to find the maximum fuel efficiency.</a:t>
            </a:r>
            <a:endParaRPr lang="en-GB" dirty="0"/>
          </a:p>
          <a:p>
            <a:pPr>
              <a:lnSpc>
                <a:spcPct val="80000"/>
              </a:lnSpc>
              <a:buFontTx/>
              <a:buChar char="•"/>
              <a:tabLst>
                <a:tab pos="275655" algn="l"/>
              </a:tabLst>
            </a:pPr>
            <a:r>
              <a:rPr lang="en-GB" dirty="0"/>
              <a:t>I showed this type of approach to raise the question “how do you know you’ve come to the best solution to your problems?”</a:t>
            </a:r>
          </a:p>
          <a:p>
            <a:pPr>
              <a:lnSpc>
                <a:spcPct val="80000"/>
              </a:lnSpc>
              <a:buFontTx/>
              <a:buChar char="•"/>
              <a:tabLst>
                <a:tab pos="275655" algn="l"/>
              </a:tabLst>
            </a:pPr>
            <a:r>
              <a:rPr lang="en-GB" dirty="0"/>
              <a:t>This type of approach is very common, especially when you take into account the cost of testing.</a:t>
            </a:r>
          </a:p>
          <a:p>
            <a:pPr>
              <a:lnSpc>
                <a:spcPct val="80000"/>
              </a:lnSpc>
              <a:buFontTx/>
              <a:buChar char="•"/>
              <a:tabLst>
                <a:tab pos="275655" algn="l"/>
              </a:tabLst>
            </a:pPr>
            <a:r>
              <a:rPr lang="en-GB" dirty="0"/>
              <a:t>So how can we use optimization techniques to help us find the best solution?</a:t>
            </a:r>
          </a:p>
        </p:txBody>
      </p:sp>
      <p:sp>
        <p:nvSpPr>
          <p:cNvPr id="20483" name="Rectangle 3"/>
          <p:cNvSpPr>
            <a:spLocks noGrp="1" noRot="1" noChangeAspect="1" noChangeArrowheads="1" noTextEdit="1"/>
          </p:cNvSpPr>
          <p:nvPr>
            <p:ph type="sldImg"/>
          </p:nvPr>
        </p:nvSpPr>
        <p:spPr>
          <a:xfrm>
            <a:off x="3311525" y="560388"/>
            <a:ext cx="4267200" cy="2400300"/>
          </a:xfrm>
          <a:ln/>
        </p:spPr>
      </p:sp>
    </p:spTree>
    <p:extLst>
      <p:ext uri="{BB962C8B-B14F-4D97-AF65-F5344CB8AC3E}">
        <p14:creationId xmlns:p14="http://schemas.microsoft.com/office/powerpoint/2010/main" val="4225150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decision</a:t>
            </a:r>
            <a:r>
              <a:rPr lang="en-US" baseline="0" dirty="0"/>
              <a:t> problem </a:t>
            </a:r>
          </a:p>
          <a:p>
            <a:endParaRPr lang="en-US" baseline="0" dirty="0"/>
          </a:p>
          <a:p>
            <a:r>
              <a:rPr lang="en-US" baseline="0" dirty="0"/>
              <a:t>Impossible for a human to consider all the possible tours!</a:t>
            </a:r>
          </a:p>
          <a:p>
            <a:r>
              <a:rPr lang="en-US" baseline="0" dirty="0"/>
              <a:t>We can use integer linear programming to find the optimal tour</a:t>
            </a:r>
          </a:p>
          <a:p>
            <a:endParaRPr lang="en-US" baseline="0" dirty="0"/>
          </a:p>
          <a:p>
            <a:r>
              <a:rPr lang="en-US" baseline="0" dirty="0"/>
              <a:t>Example of an integer programming optimization problem</a:t>
            </a:r>
          </a:p>
          <a:p>
            <a:endParaRPr lang="en-US" baseline="0" dirty="0"/>
          </a:p>
          <a:p>
            <a:r>
              <a:rPr lang="en-US" baseline="0" dirty="0"/>
              <a:t>MATLAB Optimization Toolbox solves this in about a minute</a:t>
            </a:r>
          </a:p>
          <a:p>
            <a:endParaRPr lang="en-US" baseline="0" dirty="0"/>
          </a:p>
          <a:p>
            <a:r>
              <a:rPr lang="en-US" baseline="0" dirty="0"/>
              <a:t>Example available, but usually just present the slide.</a:t>
            </a:r>
          </a:p>
          <a:p>
            <a:r>
              <a:rPr lang="en-US" dirty="0"/>
              <a:t>https://insidelabs-git.mathworks.com/AE-Content/demos/TravelingSalesman</a:t>
            </a:r>
          </a:p>
        </p:txBody>
      </p:sp>
      <p:sp>
        <p:nvSpPr>
          <p:cNvPr id="4" name="Slide Number Placeholder 3"/>
          <p:cNvSpPr>
            <a:spLocks noGrp="1"/>
          </p:cNvSpPr>
          <p:nvPr>
            <p:ph type="sldNum" sz="quarter" idx="10"/>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258140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body" idx="1"/>
          </p:nvPr>
        </p:nvSpPr>
        <p:spPr>
          <a:xfrm>
            <a:off x="244395" y="640299"/>
            <a:ext cx="3576134" cy="8401050"/>
          </a:xfrm>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6647" tIns="48324" rIns="96647" bIns="48324"/>
          <a:lstStyle/>
          <a:p>
            <a:pPr>
              <a:lnSpc>
                <a:spcPct val="80000"/>
              </a:lnSpc>
              <a:buFontTx/>
              <a:buChar char="•"/>
              <a:tabLst>
                <a:tab pos="275655" algn="l"/>
              </a:tabLst>
            </a:pPr>
            <a:r>
              <a:rPr lang="en-GB" dirty="0"/>
              <a:t>Other benefits include:</a:t>
            </a:r>
          </a:p>
          <a:p>
            <a:pPr>
              <a:lnSpc>
                <a:spcPct val="80000"/>
              </a:lnSpc>
              <a:buFontTx/>
              <a:buChar char="•"/>
              <a:tabLst>
                <a:tab pos="275655" algn="l"/>
              </a:tabLst>
            </a:pPr>
            <a:r>
              <a:rPr lang="en-GB" dirty="0"/>
              <a:t>Faster design and decision evaluations due to the automation of the search</a:t>
            </a:r>
          </a:p>
          <a:p>
            <a:pPr>
              <a:lnSpc>
                <a:spcPct val="80000"/>
              </a:lnSpc>
              <a:buFontTx/>
              <a:buChar char="•"/>
              <a:tabLst>
                <a:tab pos="275655" algn="l"/>
              </a:tabLst>
            </a:pPr>
            <a:r>
              <a:rPr lang="en-GB" dirty="0"/>
              <a:t>Can replaces</a:t>
            </a:r>
            <a:r>
              <a:rPr lang="en-GB" baseline="0" dirty="0"/>
              <a:t> manual decision processes with automated ones, especially for routine tasks, for example, selecting the shortest route for a set of deliveries</a:t>
            </a:r>
            <a:endParaRPr lang="en-GB" dirty="0"/>
          </a:p>
          <a:p>
            <a:pPr>
              <a:lnSpc>
                <a:spcPct val="80000"/>
              </a:lnSpc>
              <a:buFontTx/>
              <a:buChar char="•"/>
              <a:tabLst>
                <a:tab pos="275655" algn="l"/>
              </a:tabLst>
            </a:pPr>
            <a:r>
              <a:rPr lang="en-GB" dirty="0"/>
              <a:t> and optimization can be used to evaluate trade-offs in many dimension, which become extremely difficult to manage and can be costly when an iterative or trial-and-error approach are used</a:t>
            </a:r>
          </a:p>
          <a:p>
            <a:pPr>
              <a:lnSpc>
                <a:spcPct val="80000"/>
              </a:lnSpc>
              <a:buFontTx/>
              <a:buChar char="•"/>
              <a:tabLst>
                <a:tab pos="275655" algn="l"/>
              </a:tabLst>
            </a:pPr>
            <a:r>
              <a:rPr lang="en-GB" dirty="0"/>
              <a:t>One final benefit is that optimization can lead to non-intuitive designs,</a:t>
            </a:r>
            <a:r>
              <a:rPr lang="en-GB" baseline="0" dirty="0"/>
              <a:t> as solvers may find a solution you hadn’t previously considered.  An example of this is the antenna design shown here, which was found using Genetic Algorithms.  The solution doesn’t look like any antenna design that I’ve seen before.</a:t>
            </a:r>
            <a:endParaRPr lang="en-GB" dirty="0"/>
          </a:p>
          <a:p>
            <a:pPr lvl="1">
              <a:lnSpc>
                <a:spcPct val="80000"/>
              </a:lnSpc>
              <a:buFontTx/>
              <a:buChar char="•"/>
              <a:tabLst>
                <a:tab pos="275655" algn="l"/>
              </a:tabLst>
            </a:pPr>
            <a:endParaRPr lang="en-GB" dirty="0"/>
          </a:p>
          <a:p>
            <a:pPr>
              <a:lnSpc>
                <a:spcPct val="80000"/>
              </a:lnSpc>
              <a:buFontTx/>
              <a:buChar char="•"/>
              <a:tabLst>
                <a:tab pos="275655" algn="l"/>
              </a:tabLst>
            </a:pPr>
            <a:endParaRPr lang="en-GB" dirty="0"/>
          </a:p>
        </p:txBody>
      </p:sp>
      <p:sp>
        <p:nvSpPr>
          <p:cNvPr id="20483" name="Rectangle 3"/>
          <p:cNvSpPr>
            <a:spLocks noGrp="1" noRot="1" noChangeAspect="1" noChangeArrowheads="1" noTextEdit="1"/>
          </p:cNvSpPr>
          <p:nvPr>
            <p:ph type="sldImg"/>
          </p:nvPr>
        </p:nvSpPr>
        <p:spPr>
          <a:xfrm>
            <a:off x="3311525" y="560388"/>
            <a:ext cx="4267200" cy="2400300"/>
          </a:xfrm>
          <a:ln/>
        </p:spPr>
      </p:sp>
    </p:spTree>
    <p:extLst>
      <p:ext uri="{BB962C8B-B14F-4D97-AF65-F5344CB8AC3E}">
        <p14:creationId xmlns:p14="http://schemas.microsoft.com/office/powerpoint/2010/main" val="39798458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Industries: </a:t>
            </a:r>
            <a:r>
              <a:rPr lang="en-US" sz="1200" kern="1200" dirty="0">
                <a:solidFill>
                  <a:schemeClr val="tx1"/>
                </a:solidFill>
                <a:effectLst/>
                <a:latin typeface="+mn-lt"/>
                <a:ea typeface="+mn-ea"/>
                <a:cs typeface="+mn-cs"/>
              </a:rPr>
              <a:t>Energy production, Rail, ships, and other transportation</a:t>
            </a:r>
            <a:endParaRPr lang="en-US" b="0"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Application Areas:</a:t>
            </a:r>
            <a:r>
              <a:rPr lang="en-US" b="0" baseline="0" dirty="0">
                <a:latin typeface="Verdana" pitchFamily="34" charset="0"/>
              </a:rPr>
              <a:t> </a:t>
            </a:r>
            <a:r>
              <a:rPr lang="en-US" sz="1200" kern="1200" dirty="0">
                <a:solidFill>
                  <a:schemeClr val="tx1"/>
                </a:solidFill>
                <a:effectLst/>
                <a:latin typeface="+mn-lt"/>
                <a:ea typeface="+mn-ea"/>
                <a:cs typeface="+mn-cs"/>
              </a:rPr>
              <a:t>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Capabilities</a:t>
            </a:r>
            <a:r>
              <a:rPr lang="en-US" b="0" dirty="0">
                <a:latin typeface="Verdana" pitchFamily="34" charset="0"/>
              </a:rPr>
              <a:t>: </a:t>
            </a:r>
            <a:r>
              <a:rPr lang="en-US" sz="1200" kern="1200" dirty="0">
                <a:solidFill>
                  <a:schemeClr val="tx1"/>
                </a:solidFill>
                <a:effectLst/>
                <a:latin typeface="+mn-lt"/>
                <a:ea typeface="+mn-ea"/>
                <a:cs typeface="+mn-cs"/>
              </a:rPr>
              <a:t>Data analysis, Mathematical modeling, System design and simulation, Physical modeling</a:t>
            </a:r>
            <a:endParaRPr lang="en-US" dirty="0">
              <a:latin typeface="Verdana" pitchFamily="34" charset="0"/>
              <a:ea typeface="Verdana" pitchFamily="34" charset="0"/>
              <a:cs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Products Used: </a:t>
            </a:r>
            <a:r>
              <a:rPr lang="en-US" sz="1200" kern="1200" dirty="0">
                <a:solidFill>
                  <a:schemeClr val="tx1"/>
                </a:solidFill>
                <a:effectLst/>
                <a:latin typeface="+mn-lt"/>
                <a:ea typeface="+mn-ea"/>
                <a:cs typeface="+mn-cs"/>
              </a:rPr>
              <a:t>MATLAB,</a:t>
            </a:r>
            <a:r>
              <a:rPr lang="en-US" sz="1200" b="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Simulink, </a:t>
            </a:r>
            <a:r>
              <a:rPr lang="en-US" sz="1200" kern="1200" dirty="0" err="1">
                <a:solidFill>
                  <a:schemeClr val="tx1"/>
                </a:solidFill>
                <a:effectLst/>
                <a:latin typeface="+mn-lt"/>
                <a:ea typeface="+mn-ea"/>
                <a:cs typeface="+mn-cs"/>
              </a:rPr>
              <a:t>Simscape</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latin typeface="Verdana" pitchFamily="34" charset="0"/>
              </a:rPr>
              <a:t>Country:</a:t>
            </a:r>
            <a:r>
              <a:rPr lang="en-US" b="0" baseline="0" dirty="0">
                <a:latin typeface="Verdana" pitchFamily="34" charset="0"/>
              </a:rPr>
              <a:t> Finland</a:t>
            </a:r>
            <a:endParaRPr lang="en-US" dirty="0">
              <a:latin typeface="Verdana" pitchFamily="34" charset="0"/>
            </a:endParaRPr>
          </a:p>
          <a:p>
            <a:endParaRPr lang="en-US" sz="1200" b="1"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ABB, </a:t>
            </a:r>
            <a:r>
              <a:rPr lang="en-US" sz="1200" b="1" kern="1200" dirty="0" err="1">
                <a:solidFill>
                  <a:schemeClr val="tx1"/>
                </a:solidFill>
                <a:effectLst/>
                <a:latin typeface="+mn-lt"/>
                <a:ea typeface="+mn-ea"/>
                <a:cs typeface="+mn-cs"/>
              </a:rPr>
              <a:t>Deltamarin</a:t>
            </a:r>
            <a:r>
              <a:rPr lang="en-US" sz="1200" b="1" kern="1200" dirty="0">
                <a:solidFill>
                  <a:schemeClr val="tx1"/>
                </a:solidFill>
                <a:effectLst/>
                <a:latin typeface="+mn-lt"/>
                <a:ea typeface="+mn-ea"/>
                <a:cs typeface="+mn-cs"/>
              </a:rPr>
              <a:t>, and VTT Simulate and Optimize Ship Energy Flows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Rising fuel costs and tightening International Maritime Organization (IMO) regulations have sparked demand for more powerful ship energy systems that use less fuel.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help meet this demand, ABB, </a:t>
            </a:r>
            <a:r>
              <a:rPr lang="en-US" sz="1200" kern="1200" dirty="0" err="1">
                <a:solidFill>
                  <a:schemeClr val="tx1"/>
                </a:solidFill>
                <a:effectLst/>
                <a:latin typeface="+mn-lt"/>
                <a:ea typeface="+mn-ea"/>
                <a:cs typeface="+mn-cs"/>
              </a:rPr>
              <a:t>Deltamarin</a:t>
            </a:r>
            <a:r>
              <a:rPr lang="en-US" sz="1200" kern="1200" dirty="0">
                <a:solidFill>
                  <a:schemeClr val="tx1"/>
                </a:solidFill>
                <a:effectLst/>
                <a:latin typeface="+mn-lt"/>
                <a:ea typeface="+mn-ea"/>
                <a:cs typeface="+mn-cs"/>
              </a:rPr>
              <a:t>, and VTT Technical Research Centre of Finland partnered to build a ship energy flow simulator using MATLAB®, Simulink®, and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The simulator enables engineers to test, evaluate, and implement novel technologies with fewer prototypes, as well as to design and retrofit optimized energy systems based on customer requirements and ship operating profiles.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“It is practically impossible to prototype a major energy subsystem for today’s vessels—it takes too long and is too expensive,” says </a:t>
            </a:r>
            <a:r>
              <a:rPr lang="en-US" sz="1200" kern="1200" dirty="0" err="1">
                <a:solidFill>
                  <a:schemeClr val="tx1"/>
                </a:solidFill>
                <a:effectLst/>
                <a:latin typeface="+mn-lt"/>
                <a:ea typeface="+mn-ea"/>
                <a:cs typeface="+mn-cs"/>
              </a:rPr>
              <a:t>Juha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Orivuori</a:t>
            </a:r>
            <a:r>
              <a:rPr lang="en-US" sz="1200" kern="1200" dirty="0">
                <a:solidFill>
                  <a:schemeClr val="tx1"/>
                </a:solidFill>
                <a:effectLst/>
                <a:latin typeface="+mn-lt"/>
                <a:ea typeface="+mn-ea"/>
                <a:cs typeface="+mn-cs"/>
              </a:rPr>
              <a:t>, lead development engineer at ABB. “Simulink and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enable us to simulate each individual subsystem as part of a complete ship energy system so that we know how it will work before we implement it.”</a:t>
            </a:r>
            <a:r>
              <a:rPr lang="en-US" sz="1200" b="0" i="0" u="none" strike="noStrike" kern="1200" baseline="0" dirty="0">
                <a:solidFill>
                  <a:schemeClr val="tx1"/>
                </a:solidFill>
                <a:latin typeface="+mn-lt"/>
                <a:ea typeface="+mn-ea"/>
                <a:cs typeface="+mn-cs"/>
              </a:rPr>
              <a:t> </a:t>
            </a:r>
            <a:r>
              <a:rPr lang="en-US" sz="1200" kern="1200" dirty="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dirty="0"/>
          </a:p>
          <a:p>
            <a:r>
              <a:rPr lang="en-US" sz="800" b="1" dirty="0"/>
              <a:t>Challenge</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Increasing a ship’s cargo capacity can reduce unit operating costs, but larger ships require more complex power plants with more sophisticated mechanical, electrical, hydraulic, and thermohydraulic subsystems. Because the behavior of these subsystems is interdependent, improving the performance of one subsystem may actually reduce overall efficiency. As a result, selecting and dimensioning propulsion, main power systems, all the auxiliaries, and cooling and heating for new and existing ships is a challenging optimization problem.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past, engineers used spreadsheets to calculate ranges for component sizes, but they found several drawbacks with this approach. The spreadsheets were not always reusable across projects, and colleagues found them difficult to review and understand. The approach was impractical for analyzing the system at various ship speeds and drafts or under wind, sea state, and other operating conditions. Spreadsheets were not suitable for dynamic analysis, and they could not be compared with data measured at sea or used to develop control systems.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understand and identify interactions between different subsystems, </a:t>
            </a:r>
            <a:r>
              <a:rPr lang="en-US" sz="1200" kern="1200" dirty="0" err="1">
                <a:solidFill>
                  <a:schemeClr val="tx1"/>
                </a:solidFill>
                <a:effectLst/>
                <a:latin typeface="+mn-lt"/>
                <a:ea typeface="+mn-ea"/>
                <a:cs typeface="+mn-cs"/>
              </a:rPr>
              <a:t>Deltamarin</a:t>
            </a:r>
            <a:r>
              <a:rPr lang="en-US" sz="1200" kern="1200" dirty="0">
                <a:solidFill>
                  <a:schemeClr val="tx1"/>
                </a:solidFill>
                <a:effectLst/>
                <a:latin typeface="+mn-lt"/>
                <a:ea typeface="+mn-ea"/>
                <a:cs typeface="+mn-cs"/>
              </a:rPr>
              <a:t>, ABB, and VTT needed to model the complete ship energy flow with mechanical, electrical, hydraulic, thermal, pneumatic, and thermohydraulic components. They then needed to simulate this multidomain physical model to perform system-level optimizations. </a:t>
            </a:r>
            <a:r>
              <a:rPr lang="en-US" sz="1200" b="0" i="0" u="none" strike="noStrike" kern="1200" baseline="0" dirty="0">
                <a:solidFill>
                  <a:schemeClr val="tx1"/>
                </a:solidFill>
                <a:latin typeface="+mn-lt"/>
                <a:ea typeface="+mn-ea"/>
                <a:cs typeface="+mn-cs"/>
              </a:rPr>
              <a:t> </a:t>
            </a:r>
            <a:endParaRPr lang="en-US" sz="1200" kern="1200" dirty="0">
              <a:solidFill>
                <a:schemeClr val="tx1"/>
              </a:solidFill>
              <a:effectLst/>
              <a:latin typeface="+mn-lt"/>
              <a:ea typeface="+mn-ea"/>
              <a:cs typeface="+mn-cs"/>
            </a:endParaRPr>
          </a:p>
          <a:p>
            <a:endParaRPr lang="en-US" sz="800" dirty="0"/>
          </a:p>
          <a:p>
            <a:pPr lvl="2"/>
            <a:r>
              <a:rPr lang="en-US" sz="1200" i="1" kern="1200" dirty="0">
                <a:solidFill>
                  <a:schemeClr val="tx1"/>
                </a:solidFill>
                <a:effectLst/>
                <a:latin typeface="+mn-lt"/>
                <a:ea typeface="+mn-ea"/>
                <a:cs typeface="+mn-cs"/>
              </a:rPr>
              <a:t>“Simulink and </a:t>
            </a:r>
            <a:r>
              <a:rPr lang="en-US" sz="1200" i="1" kern="1200" dirty="0" err="1">
                <a:solidFill>
                  <a:schemeClr val="tx1"/>
                </a:solidFill>
                <a:effectLst/>
                <a:latin typeface="+mn-lt"/>
                <a:ea typeface="+mn-ea"/>
                <a:cs typeface="+mn-cs"/>
              </a:rPr>
              <a:t>Simscape</a:t>
            </a:r>
            <a:r>
              <a:rPr lang="en-US" sz="1200" i="1" kern="1200" dirty="0">
                <a:solidFill>
                  <a:schemeClr val="tx1"/>
                </a:solidFill>
                <a:effectLst/>
                <a:latin typeface="+mn-lt"/>
                <a:ea typeface="+mn-ea"/>
                <a:cs typeface="+mn-cs"/>
              </a:rPr>
              <a:t> enabled us to create a dynamic model of a complex energy system that spans several physical domains. By simulating this model, we can see how a new energy subsystem will perform before it is built, and provide customers with an accurate estimate of their return on investment</a:t>
            </a:r>
            <a:r>
              <a:rPr lang="en-US" sz="800" i="1" dirty="0"/>
              <a:t>.”</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sz="300" b="0" i="1" dirty="0"/>
              <a:t>- </a:t>
            </a:r>
            <a:r>
              <a:rPr lang="en-US" sz="1200" i="1" kern="1200" dirty="0" err="1">
                <a:solidFill>
                  <a:schemeClr val="tx1"/>
                </a:solidFill>
                <a:effectLst/>
                <a:latin typeface="+mn-lt"/>
                <a:ea typeface="+mn-ea"/>
                <a:cs typeface="+mn-cs"/>
              </a:rPr>
              <a:t>Juha</a:t>
            </a:r>
            <a:r>
              <a:rPr lang="en-US" sz="1200" i="1"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Orivuori</a:t>
            </a:r>
            <a:r>
              <a:rPr lang="en-US" sz="1200" i="1" kern="1200" dirty="0">
                <a:solidFill>
                  <a:schemeClr val="tx1"/>
                </a:solidFill>
                <a:effectLst/>
                <a:latin typeface="+mn-lt"/>
                <a:ea typeface="+mn-ea"/>
                <a:cs typeface="+mn-cs"/>
              </a:rPr>
              <a:t>, ABB</a:t>
            </a:r>
            <a:endParaRPr lang="en-US" sz="800" i="1" dirty="0"/>
          </a:p>
          <a:p>
            <a:endParaRPr lang="en-US" sz="800" dirty="0"/>
          </a:p>
          <a:p>
            <a:r>
              <a:rPr lang="en-US" sz="800" b="1" dirty="0"/>
              <a:t>Solution</a:t>
            </a:r>
            <a:endParaRPr lang="en-US" sz="1200" b="0" i="0" u="none" strike="noStrike" kern="1200" baseline="0" dirty="0">
              <a:solidFill>
                <a:schemeClr val="tx1"/>
              </a:solidFill>
              <a:latin typeface="+mn-lt"/>
              <a:ea typeface="+mn-ea"/>
              <a:cs typeface="+mn-cs"/>
            </a:endParaRPr>
          </a:p>
          <a:p>
            <a:r>
              <a:rPr lang="en-US" sz="1200" kern="1200" dirty="0">
                <a:solidFill>
                  <a:schemeClr val="tx1"/>
                </a:solidFill>
                <a:effectLst/>
                <a:latin typeface="+mn-lt"/>
                <a:ea typeface="+mn-ea"/>
                <a:cs typeface="+mn-cs"/>
              </a:rPr>
              <a:t>A small team of engineers from ABB, </a:t>
            </a:r>
            <a:r>
              <a:rPr lang="en-US" sz="1200" kern="1200" dirty="0" err="1">
                <a:solidFill>
                  <a:schemeClr val="tx1"/>
                </a:solidFill>
                <a:effectLst/>
                <a:latin typeface="+mn-lt"/>
                <a:ea typeface="+mn-ea"/>
                <a:cs typeface="+mn-cs"/>
              </a:rPr>
              <a:t>Deltamarin</a:t>
            </a:r>
            <a:r>
              <a:rPr lang="en-US" sz="1200" kern="1200" dirty="0">
                <a:solidFill>
                  <a:schemeClr val="tx1"/>
                </a:solidFill>
                <a:effectLst/>
                <a:latin typeface="+mn-lt"/>
                <a:ea typeface="+mn-ea"/>
                <a:cs typeface="+mn-cs"/>
              </a:rPr>
              <a:t>, and VTT built the ship energy flow simulator using Simulink and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Working in Simulink, the team created a top-level model incorporating the main engine, diesel generator, electric alternating current (AC), propeller, cooling water, and steam subsystems.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team developed component models based on first principles using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blocks from the mechanical, electrical, thermal, pneumatic, and hydraulic domains. They used measurements taken from actual ship systems to set parameter values in the models and validate simulation results.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advantage of creating the models based on first principles is that the models are easy to understand,” says </a:t>
            </a:r>
            <a:r>
              <a:rPr lang="en-US" sz="1200" kern="1200" dirty="0" err="1">
                <a:solidFill>
                  <a:schemeClr val="tx1"/>
                </a:solidFill>
                <a:effectLst/>
                <a:latin typeface="+mn-lt"/>
                <a:ea typeface="+mn-ea"/>
                <a:cs typeface="+mn-cs"/>
              </a:rPr>
              <a:t>Guangrong</a:t>
            </a:r>
            <a:r>
              <a:rPr lang="en-US" sz="1200" kern="1200" dirty="0">
                <a:solidFill>
                  <a:schemeClr val="tx1"/>
                </a:solidFill>
                <a:effectLst/>
                <a:latin typeface="+mn-lt"/>
                <a:ea typeface="+mn-ea"/>
                <a:cs typeface="+mn-cs"/>
              </a:rPr>
              <a:t> Zou, research scientist at VTT. “We can clearly see how well a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model is working even if we do not have measurements to fully validate it.”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Using the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language, they defined three custom physical domains—</a:t>
            </a:r>
            <a:r>
              <a:rPr lang="en-US" sz="1200" kern="1200" dirty="0" err="1">
                <a:solidFill>
                  <a:schemeClr val="tx1"/>
                </a:solidFill>
                <a:effectLst/>
                <a:latin typeface="+mn-lt"/>
                <a:ea typeface="+mn-ea"/>
                <a:cs typeface="+mn-cs"/>
              </a:rPr>
              <a:t>thermalfluid</a:t>
            </a:r>
            <a:r>
              <a:rPr lang="en-US" sz="1200" kern="1200" dirty="0">
                <a:solidFill>
                  <a:schemeClr val="tx1"/>
                </a:solidFill>
                <a:effectLst/>
                <a:latin typeface="+mn-lt"/>
                <a:ea typeface="+mn-ea"/>
                <a:cs typeface="+mn-cs"/>
              </a:rPr>
              <a:t>, steam, and electrical AC—and built libraries of new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components based on those domain definitions, including a new </a:t>
            </a:r>
            <a:r>
              <a:rPr lang="en-US" sz="1200" kern="1200" dirty="0" err="1">
                <a:solidFill>
                  <a:schemeClr val="tx1"/>
                </a:solidFill>
                <a:effectLst/>
                <a:latin typeface="+mn-lt"/>
                <a:ea typeface="+mn-ea"/>
                <a:cs typeface="+mn-cs"/>
              </a:rPr>
              <a:t>thermalfluid</a:t>
            </a:r>
            <a:r>
              <a:rPr lang="en-US" sz="1200" kern="1200" dirty="0">
                <a:solidFill>
                  <a:schemeClr val="tx1"/>
                </a:solidFill>
                <a:effectLst/>
                <a:latin typeface="+mn-lt"/>
                <a:ea typeface="+mn-ea"/>
                <a:cs typeface="+mn-cs"/>
              </a:rPr>
              <a:t> library with more than 50 components.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team developed MATLAB scripts to automate model configuration and simulation runs. They also used MATLAB to generate plots and postprocess simulation results.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meet the needs of ship designers who use spreadsheets to perform energy balance equations, the team built an interface to the simulator that enables designers to provide simulation inputs and review simulation outputs in Microsoft® Excel®.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group has modeled and performed energy flow simulations for cruise ships, container ships, and other ship types, and ABB is using the simulator with its onboard Energy Monitoring and Management (EMMA™) system to understand the efficiency of existing vessels.</a:t>
            </a:r>
          </a:p>
          <a:p>
            <a:endParaRPr lang="en-US" sz="800" dirty="0"/>
          </a:p>
          <a:p>
            <a:r>
              <a:rPr lang="en-US" sz="8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System-level ship energy optimization enabled.</a:t>
            </a:r>
            <a:r>
              <a:rPr lang="en-US" sz="1200" kern="1200" dirty="0">
                <a:solidFill>
                  <a:schemeClr val="tx1"/>
                </a:solidFill>
                <a:effectLst/>
                <a:latin typeface="+mn-lt"/>
                <a:ea typeface="+mn-ea"/>
                <a:cs typeface="+mn-cs"/>
              </a:rPr>
              <a:t> “While basic machinery can be modeled in spreadsheets, we could not achieve all our goals in Excel,” says Mia </a:t>
            </a:r>
            <a:r>
              <a:rPr lang="en-US" sz="1200" kern="1200" dirty="0" err="1">
                <a:solidFill>
                  <a:schemeClr val="tx1"/>
                </a:solidFill>
                <a:effectLst/>
                <a:latin typeface="+mn-lt"/>
                <a:ea typeface="+mn-ea"/>
                <a:cs typeface="+mn-cs"/>
              </a:rPr>
              <a:t>Elg</a:t>
            </a:r>
            <a:r>
              <a:rPr lang="en-US" sz="1200" kern="1200" dirty="0">
                <a:solidFill>
                  <a:schemeClr val="tx1"/>
                </a:solidFill>
                <a:effectLst/>
                <a:latin typeface="+mn-lt"/>
                <a:ea typeface="+mn-ea"/>
                <a:cs typeface="+mn-cs"/>
              </a:rPr>
              <a:t>, development manager at </a:t>
            </a:r>
            <a:r>
              <a:rPr lang="en-US" sz="1200" kern="1200" dirty="0" err="1">
                <a:solidFill>
                  <a:schemeClr val="tx1"/>
                </a:solidFill>
                <a:effectLst/>
                <a:latin typeface="+mn-lt"/>
                <a:ea typeface="+mn-ea"/>
                <a:cs typeface="+mn-cs"/>
              </a:rPr>
              <a:t>Deltamarin</a:t>
            </a:r>
            <a:r>
              <a:rPr lang="en-US" sz="1200" kern="1200" dirty="0">
                <a:solidFill>
                  <a:schemeClr val="tx1"/>
                </a:solidFill>
                <a:effectLst/>
                <a:latin typeface="+mn-lt"/>
                <a:ea typeface="+mn-ea"/>
                <a:cs typeface="+mn-cs"/>
              </a:rPr>
              <a:t>. “Simulink and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enable us to run multidomain simulations and energy balance calculations with dynamic operating profiles and to perform energy optimization for today’s ships and future ships</a:t>
            </a:r>
            <a:r>
              <a:rPr lang="en-US" sz="1200" b="0" i="0" u="none" strike="noStrike" kern="1200" baseline="0" dirty="0">
                <a:solidFill>
                  <a:schemeClr val="tx1"/>
                </a:solidFill>
                <a:latin typeface="+mn-lt"/>
                <a:ea typeface="+mn-ea"/>
                <a:cs typeface="+mn-cs"/>
              </a:rPr>
              <a:t>.”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Cost- and fuel-saving design improvements identified.</a:t>
            </a:r>
            <a:r>
              <a:rPr lang="en-US" sz="1200" kern="1200" dirty="0">
                <a:solidFill>
                  <a:schemeClr val="tx1"/>
                </a:solidFill>
                <a:effectLst/>
                <a:latin typeface="+mn-lt"/>
                <a:ea typeface="+mn-ea"/>
                <a:cs typeface="+mn-cs"/>
              </a:rPr>
              <a:t> “Simulink simulations showed that the main water cooling pump was not optimally dimensioned or controlled, and that design changes to this pump alone could reduce a ship’s annual fuel consumption by 2.5%,” says </a:t>
            </a:r>
            <a:r>
              <a:rPr lang="en-US" sz="1200" kern="1200" dirty="0" err="1">
                <a:solidFill>
                  <a:schemeClr val="tx1"/>
                </a:solidFill>
                <a:effectLst/>
                <a:latin typeface="+mn-lt"/>
                <a:ea typeface="+mn-ea"/>
                <a:cs typeface="+mn-cs"/>
              </a:rPr>
              <a:t>Elg</a:t>
            </a:r>
            <a:r>
              <a:rPr lang="en-US" sz="1200" kern="1200" dirty="0">
                <a:solidFill>
                  <a:schemeClr val="tx1"/>
                </a:solidFill>
                <a:effectLst/>
                <a:latin typeface="+mn-lt"/>
                <a:ea typeface="+mn-ea"/>
                <a:cs typeface="+mn-cs"/>
              </a:rPr>
              <a:t>. Zou adds, “This is only the beginning of the savings in the machinery auxiliary systems: Simulations showed that control optimizations for a three-way valve resulted in up to 45% more heat energy recovered.” </a:t>
            </a:r>
            <a:endParaRPr lang="en-US" sz="800" dirty="0"/>
          </a:p>
          <a:p>
            <a:endParaRPr lang="en-US" sz="8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t>■ </a:t>
            </a:r>
            <a:r>
              <a:rPr lang="en-US" sz="1200" b="1" kern="1200" dirty="0">
                <a:solidFill>
                  <a:schemeClr val="tx1"/>
                </a:solidFill>
                <a:effectLst/>
                <a:latin typeface="+mn-lt"/>
                <a:ea typeface="+mn-ea"/>
                <a:cs typeface="+mn-cs"/>
              </a:rPr>
              <a:t>Testing costs reduced by tens of thousands of euros.</a:t>
            </a:r>
            <a:r>
              <a:rPr lang="en-US" sz="1200" kern="1200" dirty="0">
                <a:solidFill>
                  <a:schemeClr val="tx1"/>
                </a:solidFill>
                <a:effectLst/>
                <a:latin typeface="+mn-lt"/>
                <a:ea typeface="+mn-ea"/>
                <a:cs typeface="+mn-cs"/>
              </a:rPr>
              <a:t> “When we are testing a new system on a vessel, the daily costs can be significant,” says </a:t>
            </a:r>
            <a:r>
              <a:rPr lang="en-US" sz="1200" kern="1200" dirty="0" err="1">
                <a:solidFill>
                  <a:schemeClr val="tx1"/>
                </a:solidFill>
                <a:effectLst/>
                <a:latin typeface="+mn-lt"/>
                <a:ea typeface="+mn-ea"/>
                <a:cs typeface="+mn-cs"/>
              </a:rPr>
              <a:t>Orivuori</a:t>
            </a:r>
            <a:r>
              <a:rPr lang="en-US" sz="1200" kern="1200" dirty="0">
                <a:solidFill>
                  <a:schemeClr val="tx1"/>
                </a:solidFill>
                <a:effectLst/>
                <a:latin typeface="+mn-lt"/>
                <a:ea typeface="+mn-ea"/>
                <a:cs typeface="+mn-cs"/>
              </a:rPr>
              <a:t>. “With Simulink and </a:t>
            </a:r>
            <a:r>
              <a:rPr lang="en-US" sz="1200" kern="1200" dirty="0" err="1">
                <a:solidFill>
                  <a:schemeClr val="tx1"/>
                </a:solidFill>
                <a:effectLst/>
                <a:latin typeface="+mn-lt"/>
                <a:ea typeface="+mn-ea"/>
                <a:cs typeface="+mn-cs"/>
              </a:rPr>
              <a:t>Simscape</a:t>
            </a:r>
            <a:r>
              <a:rPr lang="en-US" sz="1200" kern="1200" dirty="0">
                <a:solidFill>
                  <a:schemeClr val="tx1"/>
                </a:solidFill>
                <a:effectLst/>
                <a:latin typeface="+mn-lt"/>
                <a:ea typeface="+mn-ea"/>
                <a:cs typeface="+mn-cs"/>
              </a:rPr>
              <a:t> we find and fix problems via simulation—in a virtual lab at no extra cost—that would be very expensive to resolve aboard a vessel.</a:t>
            </a:r>
            <a:r>
              <a:rPr lang="en-US" sz="1200" b="0" i="0" u="none" strike="noStrike" kern="1200" baseline="0" dirty="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Project Team</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ABB:</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Juha</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Orivuori</a:t>
            </a:r>
            <a:r>
              <a:rPr lang="en-US" sz="1200" kern="1200" dirty="0">
                <a:solidFill>
                  <a:schemeClr val="tx1"/>
                </a:solidFill>
                <a:effectLst/>
                <a:latin typeface="+mn-lt"/>
                <a:ea typeface="+mn-ea"/>
                <a:cs typeface="+mn-cs"/>
              </a:rPr>
              <a:t>, lead development engineer, and </a:t>
            </a:r>
            <a:r>
              <a:rPr lang="en-US" sz="1200" kern="1200" dirty="0" err="1">
                <a:solidFill>
                  <a:schemeClr val="tx1"/>
                </a:solidFill>
                <a:effectLst/>
                <a:latin typeface="+mn-lt"/>
                <a:ea typeface="+mn-ea"/>
                <a:cs typeface="+mn-cs"/>
              </a:rPr>
              <a:t>Kalevi</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Tervo</a:t>
            </a:r>
            <a:r>
              <a:rPr lang="en-US" sz="1200" kern="1200" dirty="0">
                <a:solidFill>
                  <a:schemeClr val="tx1"/>
                </a:solidFill>
                <a:effectLst/>
                <a:latin typeface="+mn-lt"/>
                <a:ea typeface="+mn-ea"/>
                <a:cs typeface="+mn-cs"/>
              </a:rPr>
              <a:t>, lead development engineer</a:t>
            </a:r>
          </a:p>
          <a:p>
            <a:r>
              <a:rPr lang="en-US" sz="1200" b="1" kern="1200" dirty="0" err="1">
                <a:solidFill>
                  <a:schemeClr val="tx1"/>
                </a:solidFill>
                <a:effectLst/>
                <a:latin typeface="+mn-lt"/>
                <a:ea typeface="+mn-ea"/>
                <a:cs typeface="+mn-cs"/>
              </a:rPr>
              <a:t>Deltamarin</a:t>
            </a:r>
            <a:r>
              <a:rPr lang="en-US" sz="1200" b="1"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Mia </a:t>
            </a:r>
            <a:r>
              <a:rPr lang="en-US" sz="1200" kern="1200" dirty="0" err="1">
                <a:solidFill>
                  <a:schemeClr val="tx1"/>
                </a:solidFill>
                <a:effectLst/>
                <a:latin typeface="+mn-lt"/>
                <a:ea typeface="+mn-ea"/>
                <a:cs typeface="+mn-cs"/>
              </a:rPr>
              <a:t>Elg</a:t>
            </a:r>
            <a:r>
              <a:rPr lang="en-US" sz="1200" kern="1200" dirty="0">
                <a:solidFill>
                  <a:schemeClr val="tx1"/>
                </a:solidFill>
                <a:effectLst/>
                <a:latin typeface="+mn-lt"/>
                <a:ea typeface="+mn-ea"/>
                <a:cs typeface="+mn-cs"/>
              </a:rPr>
              <a:t>, development manager, and Su Len Quach, energy and environmental efficiency, concept development</a:t>
            </a:r>
          </a:p>
          <a:p>
            <a:r>
              <a:rPr lang="en-US" sz="1200" b="1" kern="1200" dirty="0">
                <a:solidFill>
                  <a:schemeClr val="tx1"/>
                </a:solidFill>
                <a:effectLst/>
                <a:latin typeface="+mn-lt"/>
                <a:ea typeface="+mn-ea"/>
                <a:cs typeface="+mn-cs"/>
              </a:rPr>
              <a:t>VTT:</a:t>
            </a:r>
            <a:r>
              <a:rPr lang="en-US" sz="1200" kern="1200" dirty="0">
                <a:solidFill>
                  <a:schemeClr val="tx1"/>
                </a:solidFill>
                <a:effectLst/>
                <a:latin typeface="+mn-lt"/>
                <a:ea typeface="+mn-ea"/>
                <a:cs typeface="+mn-cs"/>
              </a:rPr>
              <a:t> Kari Tammi, research professor and research manager; Aki </a:t>
            </a:r>
            <a:r>
              <a:rPr lang="en-US" sz="1200" kern="1200" dirty="0" err="1">
                <a:solidFill>
                  <a:schemeClr val="tx1"/>
                </a:solidFill>
                <a:effectLst/>
                <a:latin typeface="+mn-lt"/>
                <a:ea typeface="+mn-ea"/>
                <a:cs typeface="+mn-cs"/>
              </a:rPr>
              <a:t>Kinnunen</a:t>
            </a:r>
            <a:r>
              <a:rPr lang="en-US" sz="1200" kern="1200" dirty="0">
                <a:solidFill>
                  <a:schemeClr val="tx1"/>
                </a:solidFill>
                <a:effectLst/>
                <a:latin typeface="+mn-lt"/>
                <a:ea typeface="+mn-ea"/>
                <a:cs typeface="+mn-cs"/>
              </a:rPr>
              <a:t>, senior scientist; and </a:t>
            </a:r>
            <a:r>
              <a:rPr lang="en-US" sz="1200" kern="1200" dirty="0" err="1">
                <a:solidFill>
                  <a:schemeClr val="tx1"/>
                </a:solidFill>
                <a:effectLst/>
                <a:latin typeface="+mn-lt"/>
                <a:ea typeface="+mn-ea"/>
                <a:cs typeface="+mn-cs"/>
              </a:rPr>
              <a:t>Guangrong</a:t>
            </a:r>
            <a:r>
              <a:rPr lang="en-US" sz="1200" kern="1200" dirty="0">
                <a:solidFill>
                  <a:schemeClr val="tx1"/>
                </a:solidFill>
                <a:effectLst/>
                <a:latin typeface="+mn-lt"/>
                <a:ea typeface="+mn-ea"/>
                <a:cs typeface="+mn-cs"/>
              </a:rPr>
              <a:t> Zou, research scientist</a:t>
            </a:r>
          </a:p>
          <a:p>
            <a:endParaRPr lang="en-US" sz="120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Learn more about ABB: </a:t>
            </a:r>
            <a:r>
              <a:rPr lang="en-US" sz="1200" i="1" kern="1200" dirty="0">
                <a:solidFill>
                  <a:schemeClr val="tx1"/>
                </a:solidFill>
                <a:effectLst/>
                <a:latin typeface="+mn-lt"/>
                <a:ea typeface="+mn-ea"/>
                <a:cs typeface="+mn-cs"/>
              </a:rPr>
              <a:t>www.abb.com</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Learn more about </a:t>
            </a:r>
            <a:r>
              <a:rPr lang="en-US" sz="1200" b="0" i="1" kern="1200" dirty="0" err="1">
                <a:solidFill>
                  <a:schemeClr val="tx1"/>
                </a:solidFill>
                <a:effectLst/>
                <a:latin typeface="+mn-lt"/>
                <a:ea typeface="+mn-ea"/>
                <a:cs typeface="+mn-cs"/>
              </a:rPr>
              <a:t>Deltamarin</a:t>
            </a:r>
            <a:r>
              <a:rPr lang="en-US" sz="1200" b="0" i="1"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www.deltamarin.com</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1" kern="1200" dirty="0">
                <a:solidFill>
                  <a:schemeClr val="tx1"/>
                </a:solidFill>
                <a:effectLst/>
                <a:latin typeface="+mn-lt"/>
                <a:ea typeface="+mn-ea"/>
                <a:cs typeface="+mn-cs"/>
              </a:rPr>
              <a:t>Learn more about VTT: </a:t>
            </a:r>
            <a:r>
              <a:rPr lang="en-US" sz="1200" i="1" kern="1200" dirty="0">
                <a:solidFill>
                  <a:schemeClr val="tx1"/>
                </a:solidFill>
                <a:effectLst/>
                <a:latin typeface="+mn-lt"/>
                <a:ea typeface="+mn-ea"/>
                <a:cs typeface="+mn-cs"/>
              </a:rPr>
              <a:t>www.vtt.fi</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02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sz="800" b="1" dirty="0">
                <a:latin typeface="Verdana" pitchFamily="34" charset="0"/>
              </a:rPr>
              <a:t>Industries: </a:t>
            </a:r>
            <a:r>
              <a:rPr lang="en-US" sz="800" kern="1200" dirty="0">
                <a:solidFill>
                  <a:schemeClr val="tx1"/>
                </a:solidFill>
                <a:effectLst/>
                <a:latin typeface="+mn-lt"/>
                <a:ea typeface="+mn-ea"/>
                <a:cs typeface="+mn-cs"/>
              </a:rPr>
              <a:t>Energy production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Application Areas:</a:t>
            </a:r>
            <a:r>
              <a:rPr lang="en-US" sz="800" b="0" baseline="0" dirty="0">
                <a:latin typeface="Verdana" pitchFamily="34" charset="0"/>
              </a:rPr>
              <a:t> </a:t>
            </a:r>
            <a:r>
              <a:rPr lang="en-US" sz="800" kern="1200" dirty="0">
                <a:solidFill>
                  <a:schemeClr val="tx1"/>
                </a:solidFill>
                <a:effectLst/>
                <a:latin typeface="+mn-lt"/>
                <a:ea typeface="+mn-ea"/>
                <a:cs typeface="+mn-cs"/>
              </a:rPr>
              <a:t>Data analytics, Control systems</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Capabilities</a:t>
            </a:r>
            <a:r>
              <a:rPr lang="en-US" sz="800" b="0" dirty="0">
                <a:latin typeface="Verdana" pitchFamily="34" charset="0"/>
              </a:rPr>
              <a:t>: </a:t>
            </a:r>
            <a:r>
              <a:rPr lang="en-US" sz="800" kern="1200" dirty="0">
                <a:solidFill>
                  <a:schemeClr val="tx1"/>
                </a:solidFill>
                <a:effectLst/>
                <a:latin typeface="+mn-lt"/>
                <a:ea typeface="+mn-ea"/>
                <a:cs typeface="+mn-cs"/>
              </a:rPr>
              <a:t>Data analysis, Mathematical modeling, Algorithm development, Machine learning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Products Used: </a:t>
            </a:r>
            <a:r>
              <a:rPr lang="en-US" sz="800" kern="1200" dirty="0">
                <a:solidFill>
                  <a:schemeClr val="tx1"/>
                </a:solidFill>
                <a:effectLst/>
                <a:latin typeface="+mn-lt"/>
                <a:ea typeface="+mn-ea"/>
                <a:cs typeface="+mn-cs"/>
              </a:rPr>
              <a:t>MATLAB, Control System Toolbox, Optimization Toolbox, Signal Processing Toolbox, Statistics and Machine Learning Toolbox</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dirty="0">
                <a:latin typeface="Verdana" pitchFamily="34" charset="0"/>
              </a:rPr>
              <a:t>Country:</a:t>
            </a:r>
            <a:r>
              <a:rPr lang="en-US" sz="800" b="0" baseline="0" dirty="0">
                <a:latin typeface="Verdana" pitchFamily="34" charset="0"/>
              </a:rPr>
              <a:t> Australia</a:t>
            </a:r>
            <a:endParaRPr lang="en-US" sz="800" dirty="0">
              <a:latin typeface="Verdana" pitchFamily="34" charset="0"/>
            </a:endParaRPr>
          </a:p>
          <a:p>
            <a:endParaRPr lang="en-US" sz="800" b="1" kern="1200" dirty="0">
              <a:solidFill>
                <a:schemeClr val="tx1"/>
              </a:solidFill>
              <a:effectLst/>
              <a:latin typeface="+mn-lt"/>
              <a:ea typeface="+mn-ea"/>
              <a:cs typeface="+mn-cs"/>
            </a:endParaRPr>
          </a:p>
          <a:p>
            <a:r>
              <a:rPr lang="en-US" sz="800" b="1" kern="1200" dirty="0" err="1">
                <a:solidFill>
                  <a:schemeClr val="tx1"/>
                </a:solidFill>
                <a:effectLst/>
                <a:latin typeface="+mn-lt"/>
                <a:ea typeface="+mn-ea"/>
                <a:cs typeface="+mn-cs"/>
              </a:rPr>
              <a:t>BuildingIQ</a:t>
            </a:r>
            <a:r>
              <a:rPr lang="en-US" sz="800" b="1" kern="1200" dirty="0">
                <a:solidFill>
                  <a:schemeClr val="tx1"/>
                </a:solidFill>
                <a:effectLst/>
                <a:latin typeface="+mn-lt"/>
                <a:ea typeface="+mn-ea"/>
                <a:cs typeface="+mn-cs"/>
              </a:rPr>
              <a:t> Develops Proactive Algorithms for HVAC Energy Optimization in Large-Scale Buildings</a:t>
            </a:r>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Office buildings, hospitals, and other large-scale commercial buildings account for about 30% of the energy consumed worldwide. The heating, ventilation, and air-conditioning (HVAC) systems in these buildings are often inefficient because they do not take into account changing weather patterns, variable energy costs, or the building’s thermal properties. </a:t>
            </a:r>
          </a:p>
          <a:p>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has developed Predictive Energy Optimization™ (PEO), a cloud-based software platform that reduces HVAC energy consumption by 10–25% during normal operation. PEO was developed in cooperation with the Commonwealth Scientific and Industrial Research </a:t>
            </a:r>
            <a:r>
              <a:rPr lang="en-US" sz="800" kern="1200" dirty="0" err="1">
                <a:solidFill>
                  <a:schemeClr val="tx1"/>
                </a:solidFill>
                <a:effectLst/>
                <a:latin typeface="+mn-lt"/>
                <a:ea typeface="+mn-ea"/>
                <a:cs typeface="+mn-cs"/>
              </a:rPr>
              <a:t>Organisation</a:t>
            </a:r>
            <a:r>
              <a:rPr lang="en-US" sz="800" kern="1200" dirty="0">
                <a:solidFill>
                  <a:schemeClr val="tx1"/>
                </a:solidFill>
                <a:effectLst/>
                <a:latin typeface="+mn-lt"/>
                <a:ea typeface="+mn-ea"/>
                <a:cs typeface="+mn-cs"/>
              </a:rPr>
              <a:t> (CSIRO), Australia’s national science agency. Its advanced algorithms and machine learning methods, implemented in MATLAB®, continuously optimize HVAC performance based on near-term weather forecasts and energy cost signals.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“CSIRO used MATLAB to develop the initial technology. We continue to use MATLAB because it is the best tool available for prototyping algorithms and performing advanced mathematical calculations,” says </a:t>
            </a:r>
            <a:r>
              <a:rPr lang="en-US" sz="800" kern="1200" dirty="0" err="1">
                <a:solidFill>
                  <a:schemeClr val="tx1"/>
                </a:solidFill>
                <a:effectLst/>
                <a:latin typeface="+mn-lt"/>
                <a:ea typeface="+mn-ea"/>
                <a:cs typeface="+mn-cs"/>
              </a:rPr>
              <a:t>Borislav</a:t>
            </a:r>
            <a:r>
              <a:rPr lang="en-US" sz="800" kern="1200" dirty="0">
                <a:solidFill>
                  <a:schemeClr val="tx1"/>
                </a:solidFill>
                <a:effectLst/>
                <a:latin typeface="+mn-lt"/>
                <a:ea typeface="+mn-ea"/>
                <a:cs typeface="+mn-cs"/>
              </a:rPr>
              <a:t> </a:t>
            </a:r>
            <a:r>
              <a:rPr lang="en-US" sz="800" kern="1200" dirty="0" err="1">
                <a:solidFill>
                  <a:schemeClr val="tx1"/>
                </a:solidFill>
                <a:effectLst/>
                <a:latin typeface="+mn-lt"/>
                <a:ea typeface="+mn-ea"/>
                <a:cs typeface="+mn-cs"/>
              </a:rPr>
              <a:t>Savkovic</a:t>
            </a:r>
            <a:r>
              <a:rPr lang="en-US" sz="800" kern="1200" dirty="0">
                <a:solidFill>
                  <a:schemeClr val="tx1"/>
                </a:solidFill>
                <a:effectLst/>
                <a:latin typeface="+mn-lt"/>
                <a:ea typeface="+mn-ea"/>
                <a:cs typeface="+mn-cs"/>
              </a:rPr>
              <a:t>, lead data scientist at </a:t>
            </a:r>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“MATLAB enabled us to transition our prototype algorithms directly into production-level algorithms that deal reliably with real-world noise and uncertainty.” </a:t>
            </a:r>
          </a:p>
          <a:p>
            <a:endParaRPr lang="en-US" sz="300" dirty="0"/>
          </a:p>
          <a:p>
            <a:r>
              <a:rPr lang="en-US" sz="300" b="1" dirty="0"/>
              <a:t>Challenge</a:t>
            </a:r>
            <a:endParaRPr lang="en-US" sz="800" b="0" i="0" u="none" strike="noStrike" kern="1200" baseline="0" dirty="0">
              <a:solidFill>
                <a:schemeClr val="tx1"/>
              </a:solidFill>
              <a:latin typeface="+mn-lt"/>
              <a:ea typeface="+mn-ea"/>
              <a:cs typeface="+mn-cs"/>
            </a:endParaRPr>
          </a:p>
          <a:p>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needed to develop algorithms that could continuously process gigabytes of information from a variety of sources, including power meters, thermometers, and HVAC pressure sensors, as well as weather and energy cost data. </a:t>
            </a:r>
          </a:p>
          <a:p>
            <a:r>
              <a:rPr lang="en-US" sz="800" kern="1200" dirty="0">
                <a:solidFill>
                  <a:schemeClr val="tx1"/>
                </a:solidFill>
                <a:effectLst/>
                <a:latin typeface="+mn-lt"/>
                <a:ea typeface="+mn-ea"/>
                <a:cs typeface="+mn-cs"/>
              </a:rPr>
              <a:t>A single building often produces billions of data points, and the scientists and engineers needed tools for efficiently filtering, processing, and visualizing this data.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To run their optimization algorithms, the scientists and engineers had to create an accurate mathematical model of a building’s thermal and power dynamics. The algorithms would use this calculated model to run constrained optimizations that maintained occupant comfort while minimizing energy costs. </a:t>
            </a:r>
          </a:p>
          <a:p>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needed a way to rapidly develop mathematical models, test optimization and machine learning approaches, prototype algorithms, and deploy them into its production IT environment. </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i="1" dirty="0"/>
              <a:t>	“</a:t>
            </a:r>
            <a:r>
              <a:rPr lang="en-US" sz="800" i="1" kern="1200" dirty="0">
                <a:solidFill>
                  <a:schemeClr val="tx1"/>
                </a:solidFill>
                <a:effectLst/>
                <a:latin typeface="+mn-lt"/>
                <a:ea typeface="+mn-ea"/>
                <a:cs typeface="+mn-cs"/>
              </a:rPr>
              <a:t>MATLAB has helped accelerate our R&amp;D and deployment with its robust numerical algorithms, extensive visualization and analytics tools, reliable optimization routines, support for object-oriented programming, and ability to run 	in the cloud with our production Java applications</a:t>
            </a:r>
            <a:r>
              <a:rPr lang="en-US" sz="800" b="0" i="1" u="none" strike="noStrike" kern="1200" baseline="0" dirty="0">
                <a:solidFill>
                  <a:schemeClr val="tx1"/>
                </a:solidFill>
                <a:latin typeface="+mn-lt"/>
                <a:ea typeface="+mn-ea"/>
                <a:cs typeface="+mn-cs"/>
              </a:rPr>
              <a:t>.</a:t>
            </a:r>
            <a:r>
              <a:rPr lang="en-US" sz="900" b="0" i="1" u="none" strike="noStrike" kern="1200" baseline="0" dirty="0">
                <a:solidFill>
                  <a:schemeClr val="tx1"/>
                </a:solidFill>
                <a:latin typeface="+mn-lt"/>
                <a:ea typeface="+mn-ea"/>
                <a:cs typeface="+mn-cs"/>
              </a:rPr>
              <a:t>”</a:t>
            </a:r>
            <a:endParaRPr lang="en-US" sz="800" i="1"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b="0" i="1" dirty="0"/>
              <a:t>	- </a:t>
            </a:r>
            <a:r>
              <a:rPr lang="en-US" sz="800" i="1" kern="1200" dirty="0" err="1">
                <a:solidFill>
                  <a:schemeClr val="tx1"/>
                </a:solidFill>
                <a:effectLst/>
                <a:latin typeface="+mn-lt"/>
                <a:ea typeface="+mn-ea"/>
                <a:cs typeface="+mn-cs"/>
              </a:rPr>
              <a:t>Borislav</a:t>
            </a:r>
            <a:r>
              <a:rPr lang="en-US" sz="800" i="1" kern="1200" dirty="0">
                <a:solidFill>
                  <a:schemeClr val="tx1"/>
                </a:solidFill>
                <a:effectLst/>
                <a:latin typeface="+mn-lt"/>
                <a:ea typeface="+mn-ea"/>
                <a:cs typeface="+mn-cs"/>
              </a:rPr>
              <a:t> </a:t>
            </a:r>
            <a:r>
              <a:rPr lang="en-US" sz="800" i="1" kern="1200" dirty="0" err="1">
                <a:solidFill>
                  <a:schemeClr val="tx1"/>
                </a:solidFill>
                <a:effectLst/>
                <a:latin typeface="+mn-lt"/>
                <a:ea typeface="+mn-ea"/>
                <a:cs typeface="+mn-cs"/>
              </a:rPr>
              <a:t>Savkovic</a:t>
            </a:r>
            <a:r>
              <a:rPr lang="en-US" sz="800" i="1" kern="1200" dirty="0">
                <a:solidFill>
                  <a:schemeClr val="tx1"/>
                </a:solidFill>
                <a:effectLst/>
                <a:latin typeface="+mn-lt"/>
                <a:ea typeface="+mn-ea"/>
                <a:cs typeface="+mn-cs"/>
              </a:rPr>
              <a:t>, </a:t>
            </a:r>
            <a:r>
              <a:rPr lang="en-US" sz="800" i="1" kern="1200" dirty="0" err="1">
                <a:solidFill>
                  <a:schemeClr val="tx1"/>
                </a:solidFill>
                <a:effectLst/>
                <a:latin typeface="+mn-lt"/>
                <a:ea typeface="+mn-ea"/>
                <a:cs typeface="+mn-cs"/>
              </a:rPr>
              <a:t>BuildingIQ</a:t>
            </a:r>
            <a:endParaRPr lang="en-US" sz="8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800" b="0" i="1" dirty="0"/>
          </a:p>
          <a:p>
            <a:r>
              <a:rPr lang="en-US" sz="300" b="1" dirty="0"/>
              <a:t>Solution</a:t>
            </a:r>
            <a:endParaRPr lang="en-US" sz="800" b="0" i="0" u="none" strike="noStrike" kern="1200" baseline="0" dirty="0">
              <a:solidFill>
                <a:schemeClr val="tx1"/>
              </a:solidFill>
              <a:latin typeface="+mn-lt"/>
              <a:ea typeface="+mn-ea"/>
              <a:cs typeface="+mn-cs"/>
            </a:endParaRPr>
          </a:p>
          <a:p>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used MATLAB to speed up the development and deployment of its predictive energy optimization algorithms.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optimization workflow begins in MATLAB, where </a:t>
            </a:r>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engineers import and visualize 3 to 12 months of temperature, pressure, and power data comprising billions of data points. They use Statistics Toolbox™ to detect spikes and gaps, and remove noise produced by sensor failures and other sources using filtering functions in Signal Processing Toolbox™. </a:t>
            </a:r>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engineers fitted a mathematical model developed in MATLAB to the denoised data using least squares fitting functions from Optimization Toolbox™. This measurement and verification (M&amp;V) model correlates ambient temperature and humidity with power consumed by the HVAC system.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As part of the modeling process, they use SVM regression, Gaussian mixture models, and k-means clustering machine learning algorithms from Statistics Toolbox to segment the data and determine the relative contributions of gas, electric, steam, and solar power to heating and cooling processes. </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The team builds a PEO model in MATLAB that captures the effect of the HVAC system and ambient conditions on internal temperatures in each zone, as well as on the total power consumption for the building. Using Control System Toolbox™ they analyze HVAC control system poles and zeros to estimate overall power consumption and determine how quickly each zone is likely to converge to its set point. </a:t>
            </a:r>
          </a:p>
          <a:p>
            <a:endParaRPr lang="en-US" sz="800" kern="1200" dirty="0">
              <a:solidFill>
                <a:schemeClr val="tx1"/>
              </a:solidFill>
              <a:effectLst/>
              <a:latin typeface="+mn-lt"/>
              <a:ea typeface="+mn-ea"/>
              <a:cs typeface="+mn-cs"/>
            </a:endParaRPr>
          </a:p>
          <a:p>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engineers use Optimization Toolbox and the PEO model to run multi-objective optimizations with hundreds of parameters, as well as nonlinear cost functions and constraints to continuously optimize energy efficiency in real time. These optimizations take into account projected weather and energy prices over the next 12 hours, and identify optimal HVAC set points. In operation, Java® software in the cloud invokes the MATLAB optimization algorithms periodically throughout the day.</a:t>
            </a:r>
          </a:p>
          <a:p>
            <a:endParaRPr lang="en-US" sz="800" kern="1200" dirty="0">
              <a:solidFill>
                <a:schemeClr val="tx1"/>
              </a:solidFill>
              <a:effectLst/>
              <a:latin typeface="+mn-lt"/>
              <a:ea typeface="+mn-ea"/>
              <a:cs typeface="+mn-cs"/>
            </a:endParaRPr>
          </a:p>
          <a:p>
            <a:r>
              <a:rPr lang="en-US" sz="800" kern="1200" dirty="0">
                <a:solidFill>
                  <a:schemeClr val="tx1"/>
                </a:solidFill>
                <a:effectLst/>
                <a:latin typeface="+mn-lt"/>
                <a:ea typeface="+mn-ea"/>
                <a:cs typeface="+mn-cs"/>
              </a:rPr>
              <a:t>Each day, </a:t>
            </a:r>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calculates baseline energy cost from the M&amp;V model representing what the client would have paid for HVAC energy without the </a:t>
            </a:r>
            <a:r>
              <a:rPr lang="en-US" sz="800" kern="1200" dirty="0" err="1">
                <a:solidFill>
                  <a:schemeClr val="tx1"/>
                </a:solidFill>
                <a:effectLst/>
                <a:latin typeface="+mn-lt"/>
                <a:ea typeface="+mn-ea"/>
                <a:cs typeface="+mn-cs"/>
              </a:rPr>
              <a:t>BuildingIQ</a:t>
            </a:r>
            <a:r>
              <a:rPr lang="en-US" sz="800" kern="1200" dirty="0">
                <a:solidFill>
                  <a:schemeClr val="tx1"/>
                </a:solidFill>
                <a:effectLst/>
                <a:latin typeface="+mn-lt"/>
                <a:ea typeface="+mn-ea"/>
                <a:cs typeface="+mn-cs"/>
              </a:rPr>
              <a:t> PEO platform. Savings range from 10% to 25%.</a:t>
            </a:r>
            <a:r>
              <a:rPr lang="en-US" sz="800" b="0" i="0" u="none" strike="noStrike" kern="1200" baseline="0" dirty="0">
                <a:solidFill>
                  <a:schemeClr val="tx1"/>
                </a:solidFill>
                <a:latin typeface="+mn-lt"/>
                <a:ea typeface="+mn-ea"/>
                <a:cs typeface="+mn-cs"/>
              </a:rPr>
              <a:t> </a:t>
            </a:r>
            <a:endParaRPr lang="en-US" sz="800" kern="1200" dirty="0">
              <a:solidFill>
                <a:schemeClr val="tx1"/>
              </a:solidFill>
              <a:effectLst/>
              <a:latin typeface="+mn-lt"/>
              <a:ea typeface="+mn-ea"/>
              <a:cs typeface="+mn-cs"/>
            </a:endParaRPr>
          </a:p>
          <a:p>
            <a:endParaRPr lang="en-US" sz="300" dirty="0"/>
          </a:p>
          <a:p>
            <a:r>
              <a:rPr lang="en-US" sz="300" b="1" dirty="0"/>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Gigabytes of data analyzed and visualized.</a:t>
            </a:r>
            <a:r>
              <a:rPr lang="en-US" sz="800" kern="1200" dirty="0">
                <a:solidFill>
                  <a:schemeClr val="tx1"/>
                </a:solidFill>
                <a:effectLst/>
                <a:latin typeface="+mn-lt"/>
                <a:ea typeface="+mn-ea"/>
                <a:cs typeface="+mn-cs"/>
              </a:rPr>
              <a:t> “MATLAB makes it easy to process and visualize the big data sets we work with,” says </a:t>
            </a:r>
            <a:r>
              <a:rPr lang="en-US" sz="800" kern="1200" dirty="0" err="1">
                <a:solidFill>
                  <a:schemeClr val="tx1"/>
                </a:solidFill>
                <a:effectLst/>
                <a:latin typeface="+mn-lt"/>
                <a:ea typeface="+mn-ea"/>
                <a:cs typeface="+mn-cs"/>
              </a:rPr>
              <a:t>Savkovic</a:t>
            </a:r>
            <a:r>
              <a:rPr lang="en-US" sz="800" kern="1200" dirty="0">
                <a:solidFill>
                  <a:schemeClr val="tx1"/>
                </a:solidFill>
                <a:effectLst/>
                <a:latin typeface="+mn-lt"/>
                <a:ea typeface="+mn-ea"/>
                <a:cs typeface="+mn-cs"/>
              </a:rPr>
              <a:t>. “We create scatter plots, 2D and 3D graphs, and other charts that display in a meaningful way how our system is performing</a:t>
            </a:r>
            <a:r>
              <a:rPr lang="en-US" sz="800" b="0" i="0" u="none" strike="noStrike" kern="1200" baseline="0" dirty="0">
                <a:solidFill>
                  <a:schemeClr val="tx1"/>
                </a:solidFill>
                <a:latin typeface="+mn-lt"/>
                <a:ea typeface="+mn-ea"/>
                <a:cs typeface="+mn-cs"/>
              </a:rPr>
              <a:t>.” </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Algorithm development speed increased tenfold.</a:t>
            </a:r>
            <a:r>
              <a:rPr lang="en-US" sz="800" kern="1200" dirty="0">
                <a:solidFill>
                  <a:schemeClr val="tx1"/>
                </a:solidFill>
                <a:effectLst/>
                <a:latin typeface="+mn-lt"/>
                <a:ea typeface="+mn-ea"/>
                <a:cs typeface="+mn-cs"/>
              </a:rPr>
              <a:t> Developing algorithms in MATLAB is 10 times faster and more robust than developing in Java,” says </a:t>
            </a:r>
            <a:r>
              <a:rPr lang="en-US" sz="800" kern="1200" dirty="0" err="1">
                <a:solidFill>
                  <a:schemeClr val="tx1"/>
                </a:solidFill>
                <a:effectLst/>
                <a:latin typeface="+mn-lt"/>
                <a:ea typeface="+mn-ea"/>
                <a:cs typeface="+mn-cs"/>
              </a:rPr>
              <a:t>Savkovic</a:t>
            </a:r>
            <a:r>
              <a:rPr lang="en-US" sz="800" kern="1200" dirty="0">
                <a:solidFill>
                  <a:schemeClr val="tx1"/>
                </a:solidFill>
                <a:effectLst/>
                <a:latin typeface="+mn-lt"/>
                <a:ea typeface="+mn-ea"/>
                <a:cs typeface="+mn-cs"/>
              </a:rPr>
              <a:t>. “We need to filter our data, look at poles and zeroes, run nonlinear optimizations, and perform numerous other tasks. In MATLAB, those capabilities are all integrated, robust, and commercially validated.”</a:t>
            </a:r>
            <a:endParaRPr lang="en-US" sz="300" dirty="0"/>
          </a:p>
          <a:p>
            <a:endParaRPr lang="en-US" sz="3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300" dirty="0"/>
              <a:t>■ </a:t>
            </a:r>
            <a:r>
              <a:rPr lang="en-US" sz="800" b="1" kern="1200" dirty="0">
                <a:solidFill>
                  <a:schemeClr val="tx1"/>
                </a:solidFill>
                <a:effectLst/>
                <a:latin typeface="+mn-lt"/>
                <a:ea typeface="+mn-ea"/>
                <a:cs typeface="+mn-cs"/>
              </a:rPr>
              <a:t>Best algorithmic approaches quickly identified.</a:t>
            </a:r>
            <a:r>
              <a:rPr lang="en-US" sz="800" kern="1200" dirty="0">
                <a:solidFill>
                  <a:schemeClr val="tx1"/>
                </a:solidFill>
                <a:effectLst/>
                <a:latin typeface="+mn-lt"/>
                <a:ea typeface="+mn-ea"/>
                <a:cs typeface="+mn-cs"/>
              </a:rPr>
              <a:t> “With MATLAB we can rapidly test new approaches to find the one that works best for our data,” says </a:t>
            </a:r>
            <a:r>
              <a:rPr lang="en-US" sz="800" kern="1200" dirty="0" err="1">
                <a:solidFill>
                  <a:schemeClr val="tx1"/>
                </a:solidFill>
                <a:effectLst/>
                <a:latin typeface="+mn-lt"/>
                <a:ea typeface="+mn-ea"/>
                <a:cs typeface="+mn-cs"/>
              </a:rPr>
              <a:t>Savkovic</a:t>
            </a:r>
            <a:r>
              <a:rPr lang="en-US" sz="800" kern="1200" dirty="0">
                <a:solidFill>
                  <a:schemeClr val="tx1"/>
                </a:solidFill>
                <a:effectLst/>
                <a:latin typeface="+mn-lt"/>
                <a:ea typeface="+mn-ea"/>
                <a:cs typeface="+mn-cs"/>
              </a:rPr>
              <a:t>. “For example, we tested several optimization approaches before selecting sequential quadratic programming, and we tried several clustering machine learning algorithms. It’s a huge advantage to explore different methods so quickly.”  </a:t>
            </a:r>
          </a:p>
          <a:p>
            <a:r>
              <a:rPr lang="en-US" sz="200" b="0" i="1" dirty="0">
                <a:solidFill>
                  <a:srgbClr val="154F8F"/>
                </a:solidFill>
              </a:rPr>
              <a:t>  </a:t>
            </a:r>
          </a:p>
          <a:p>
            <a:r>
              <a:rPr lang="en-US" sz="800" b="0" i="1" dirty="0">
                <a:solidFill>
                  <a:srgbClr val="154F8F"/>
                </a:solidFill>
              </a:rPr>
              <a:t>Learn more </a:t>
            </a:r>
            <a:r>
              <a:rPr lang="en-US" sz="100" b="0" i="1" dirty="0">
                <a:solidFill>
                  <a:srgbClr val="154F8F"/>
                </a:solidFill>
              </a:rPr>
              <a:t>about </a:t>
            </a:r>
            <a:r>
              <a:rPr lang="en-US" sz="800" b="0" i="1" dirty="0" err="1">
                <a:solidFill>
                  <a:schemeClr val="accent1">
                    <a:lumMod val="50000"/>
                  </a:schemeClr>
                </a:solidFill>
              </a:rPr>
              <a:t>BuildingIQ</a:t>
            </a:r>
            <a:r>
              <a:rPr lang="en-US" sz="800" b="0" i="1" u="none" strike="noStrike" kern="1200" baseline="0" dirty="0">
                <a:solidFill>
                  <a:schemeClr val="tx1"/>
                </a:solidFill>
                <a:latin typeface="+mn-lt"/>
                <a:ea typeface="+mn-ea"/>
                <a:cs typeface="+mn-cs"/>
              </a:rPr>
              <a:t>: www.buildingiq.com</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4891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pPr eaLnBrk="1" hangingPunct="1"/>
            <a:r>
              <a:rPr lang="en-US" b="1" dirty="0"/>
              <a:t>Primary Industry:</a:t>
            </a:r>
            <a:r>
              <a:rPr lang="en-US" b="1" baseline="0" dirty="0"/>
              <a:t> </a:t>
            </a:r>
            <a:r>
              <a:rPr lang="en-US" dirty="0"/>
              <a:t>Academia,</a:t>
            </a:r>
            <a:r>
              <a:rPr lang="en-US" baseline="0" dirty="0"/>
              <a:t> </a:t>
            </a:r>
            <a:r>
              <a:rPr lang="en-US" dirty="0"/>
              <a:t>Financial Services</a:t>
            </a:r>
          </a:p>
          <a:p>
            <a:pPr eaLnBrk="1" hangingPunct="1"/>
            <a:r>
              <a:rPr lang="en-US" b="1" dirty="0"/>
              <a:t>Application Areas: </a:t>
            </a:r>
            <a:r>
              <a:rPr lang="en-US" dirty="0"/>
              <a:t>Computational finance</a:t>
            </a:r>
          </a:p>
          <a:p>
            <a:pPr eaLnBrk="1" hangingPunct="1"/>
            <a:r>
              <a:rPr lang="en-US" dirty="0"/>
              <a:t>Capabilities:</a:t>
            </a:r>
            <a:r>
              <a:rPr lang="en-US" baseline="0" dirty="0"/>
              <a:t> Algorithm development, Data analysis, Parallel computing</a:t>
            </a:r>
            <a:endParaRPr lang="en-US" dirty="0"/>
          </a:p>
          <a:p>
            <a:pPr defTabSz="914109">
              <a:defRPr/>
            </a:pPr>
            <a:r>
              <a:rPr lang="en-US" b="1" dirty="0"/>
              <a:t>Products Used: </a:t>
            </a:r>
            <a:r>
              <a:rPr lang="en-US" dirty="0"/>
              <a:t>MATLAB, Financial Toolbox, MATLAB Distributed Computing Server, Optimization Toolbox, Parallel Computing Toolbox, Statistics and Machine Learning Toolbox </a:t>
            </a:r>
          </a:p>
          <a:p>
            <a:pPr defTabSz="914109">
              <a:defRPr/>
            </a:pPr>
            <a:r>
              <a:rPr lang="en-US" b="1" dirty="0"/>
              <a:t>Country: </a:t>
            </a:r>
            <a:r>
              <a:rPr lang="en-US" dirty="0"/>
              <a:t>Switzerland</a:t>
            </a:r>
          </a:p>
          <a:p>
            <a:pPr defTabSz="914109">
              <a:defRPr/>
            </a:pPr>
            <a:endParaRPr lang="en-US" dirty="0"/>
          </a:p>
          <a:p>
            <a:r>
              <a:rPr lang="en-US" sz="1100" b="1" dirty="0"/>
              <a:t>University of Geneva Develops Advanced Portfolio Optimization Techniques</a:t>
            </a:r>
          </a:p>
          <a:p>
            <a:r>
              <a:rPr lang="en-US" sz="1100" dirty="0">
                <a:effectLst/>
              </a:rPr>
              <a:t>When Harry Markowitz developed a mean-variance framework for modern portfolio optimization more than 50 years ago, simplicity was a key part of its appeal. However, the adoption of more sophisticated risk measures—for example, value at risk—and constraints, including restrictions on the maximum number of different assets in a portfolio and minimum holding size, has made it all but impossible to optimize portfolios with classical techniques.</a:t>
            </a:r>
          </a:p>
          <a:p>
            <a:endParaRPr lang="en-US" sz="1100" dirty="0">
              <a:effectLst/>
            </a:endParaRPr>
          </a:p>
          <a:p>
            <a:r>
              <a:rPr lang="en-US" sz="1100" dirty="0">
                <a:effectLst/>
              </a:rPr>
              <a:t>Using MATLAB</a:t>
            </a:r>
            <a:r>
              <a:rPr lang="en-US" sz="1100" baseline="30000" dirty="0">
                <a:effectLst/>
              </a:rPr>
              <a:t>®</a:t>
            </a:r>
            <a:r>
              <a:rPr lang="en-US" sz="1100" dirty="0">
                <a:effectLst/>
              </a:rPr>
              <a:t>,  Parallel Computing Toolbox™, and MATLAB Distributed Computing Server™, researchers at the University of Geneva have developed a multipurpose, data-driven optimization heuristic that addresses the challenges of more sophisticated risk measures and practical portfolio constraints.</a:t>
            </a:r>
          </a:p>
          <a:p>
            <a:endParaRPr lang="en-US" sz="1100" dirty="0">
              <a:effectLst/>
            </a:endParaRPr>
          </a:p>
          <a:p>
            <a:r>
              <a:rPr lang="en-US" sz="1100" dirty="0">
                <a:effectLst/>
              </a:rPr>
              <a:t>"Financial analysts have been talking about downside risk for years, but few have attempted to use it for portfolio selection because the resultant optimization problem is difficult to solve," says Professor Manfred </a:t>
            </a:r>
            <a:r>
              <a:rPr lang="en-US" sz="1100" dirty="0" err="1">
                <a:effectLst/>
              </a:rPr>
              <a:t>Gilli</a:t>
            </a:r>
            <a:r>
              <a:rPr lang="en-US" sz="1100" dirty="0">
                <a:effectLst/>
              </a:rPr>
              <a:t> of the Department of Econometrics at the University of Geneva. "Using heuristic methods and MathWorks tools, we have developed a system that any analyst can use to arrive at optimal solutions very quickly."</a:t>
            </a:r>
          </a:p>
          <a:p>
            <a:endParaRPr lang="en-US" sz="1100" b="1" dirty="0"/>
          </a:p>
          <a:p>
            <a:r>
              <a:rPr lang="en-US" sz="1100" b="1" dirty="0"/>
              <a:t>The Challenge</a:t>
            </a:r>
          </a:p>
          <a:p>
            <a:r>
              <a:rPr lang="en-US" sz="1100" dirty="0" err="1">
                <a:effectLst/>
              </a:rPr>
              <a:t>Gilli</a:t>
            </a:r>
            <a:r>
              <a:rPr lang="en-US" sz="1100" dirty="0">
                <a:effectLst/>
              </a:rPr>
              <a:t> and his colleagues sought to develop an automated system for portfolio selection using heuristics to solve complex optimization problems. Heuristic algorithms use trial-and-error methods to find solutions for mathematically complex problems. Although economists are familiar with implementing heuristic techniques, such as threshold accepting, finding a set of parameters to make algorithms work effectively is challenging. </a:t>
            </a:r>
          </a:p>
          <a:p>
            <a:endParaRPr lang="en-US" sz="1100" dirty="0">
              <a:effectLst/>
            </a:endParaRPr>
          </a:p>
          <a:p>
            <a:r>
              <a:rPr lang="en-US" sz="1100" dirty="0">
                <a:effectLst/>
              </a:rPr>
              <a:t>“A financial analyst without sufficient experience with heuristic methods can waste lots of time trying to determine parameters such as the threshold sequence without a powerful analytics tool,” says </a:t>
            </a:r>
            <a:r>
              <a:rPr lang="en-US" sz="1100" dirty="0" err="1">
                <a:effectLst/>
              </a:rPr>
              <a:t>Gilli</a:t>
            </a:r>
            <a:r>
              <a:rPr lang="en-US" sz="1100" dirty="0">
                <a:effectLst/>
              </a:rPr>
              <a:t>, who wanted to automatically determine effective parameters for the algorithms based on the specified constraints and financial data. </a:t>
            </a:r>
          </a:p>
          <a:p>
            <a:endParaRPr lang="en-US" sz="1100" dirty="0">
              <a:effectLst/>
            </a:endParaRPr>
          </a:p>
          <a:p>
            <a:r>
              <a:rPr lang="en-US" sz="1100" dirty="0">
                <a:effectLst/>
              </a:rPr>
              <a:t>As a teaching professor, </a:t>
            </a:r>
            <a:r>
              <a:rPr lang="en-US" sz="1100" dirty="0" err="1">
                <a:effectLst/>
              </a:rPr>
              <a:t>Gilli</a:t>
            </a:r>
            <a:r>
              <a:rPr lang="en-US" sz="1100" dirty="0">
                <a:effectLst/>
              </a:rPr>
              <a:t> also needed tools that would help students understand the concepts used in his research.</a:t>
            </a:r>
          </a:p>
          <a:p>
            <a:pPr defTabSz="864931">
              <a:defRPr/>
            </a:pPr>
            <a:endParaRPr lang="en-US" sz="1100" dirty="0"/>
          </a:p>
          <a:p>
            <a:pPr marL="864931" lvl="2" defTabSz="864931">
              <a:defRPr/>
            </a:pPr>
            <a:r>
              <a:rPr lang="en-US" sz="1100" i="1" dirty="0"/>
              <a:t>"For years I have said that people who use Excel</a:t>
            </a:r>
            <a:r>
              <a:rPr lang="en-US" sz="1100" i="1" baseline="30000" dirty="0"/>
              <a:t>®</a:t>
            </a:r>
            <a:r>
              <a:rPr lang="en-US" sz="1100" i="1" dirty="0"/>
              <a:t> or C to do advanced financial analysis are wasting their time. For any kind of numerical computation, I can’t see using anything other than MATLAB.“</a:t>
            </a:r>
          </a:p>
          <a:p>
            <a:pPr marL="864931" lvl="2" defTabSz="864931">
              <a:defRPr/>
            </a:pPr>
            <a:r>
              <a:rPr lang="en-US" sz="1100" i="1" dirty="0"/>
              <a:t>- Professor Manfred </a:t>
            </a:r>
            <a:r>
              <a:rPr lang="en-US" sz="1100" i="1" dirty="0" err="1"/>
              <a:t>Gilli</a:t>
            </a:r>
            <a:r>
              <a:rPr lang="en-US" sz="1100" i="1" dirty="0"/>
              <a:t>, University of Geneva</a:t>
            </a:r>
          </a:p>
          <a:p>
            <a:endParaRPr lang="en-US" sz="1100" b="1" dirty="0"/>
          </a:p>
          <a:p>
            <a:r>
              <a:rPr lang="en-US" sz="1100" b="1" dirty="0"/>
              <a:t>The Solution</a:t>
            </a:r>
          </a:p>
          <a:p>
            <a:r>
              <a:rPr lang="en-US" sz="1100" dirty="0" err="1">
                <a:effectLst/>
              </a:rPr>
              <a:t>Gilli</a:t>
            </a:r>
            <a:r>
              <a:rPr lang="en-US" sz="1100" dirty="0">
                <a:effectLst/>
              </a:rPr>
              <a:t> and his colleagues used MATLAB, Parallel Computing Toolbox, and MATLAB Distributed Computing Server to develop and implement a threshold accepting algorithm that rapidly solves complex </a:t>
            </a:r>
            <a:r>
              <a:rPr lang="en-US" sz="1100" dirty="0">
                <a:effectLst/>
                <a:hlinkClick r:id="rId3"/>
              </a:rPr>
              <a:t>portfolio optimization</a:t>
            </a:r>
            <a:r>
              <a:rPr lang="en-US" sz="1100" dirty="0">
                <a:effectLst/>
              </a:rPr>
              <a:t> problems involving advanced risk functions and constraints.</a:t>
            </a:r>
          </a:p>
          <a:p>
            <a:endParaRPr lang="en-US" sz="1100" dirty="0">
              <a:effectLst/>
            </a:endParaRPr>
          </a:p>
          <a:p>
            <a:r>
              <a:rPr lang="en-US" sz="1100" dirty="0">
                <a:effectLst/>
              </a:rPr>
              <a:t>The group started by implementing a threshold accepting heuristic in MATLAB. </a:t>
            </a:r>
          </a:p>
          <a:p>
            <a:endParaRPr lang="en-US" sz="1100" dirty="0">
              <a:effectLst/>
            </a:endParaRPr>
          </a:p>
          <a:p>
            <a:r>
              <a:rPr lang="en-US" sz="1100" dirty="0">
                <a:effectLst/>
              </a:rPr>
              <a:t>As they developed the algorithm to implement this heuristic, they relied on MATLAB graphs and plots to visualize intermediate results and understand how the algorithm was working with various data sets.</a:t>
            </a:r>
          </a:p>
          <a:p>
            <a:endParaRPr lang="en-US" sz="1100" dirty="0">
              <a:effectLst/>
            </a:endParaRPr>
          </a:p>
          <a:p>
            <a:r>
              <a:rPr lang="en-US" sz="1100" dirty="0" err="1">
                <a:effectLst/>
              </a:rPr>
              <a:t>Gilli</a:t>
            </a:r>
            <a:r>
              <a:rPr lang="en-US" sz="1100" dirty="0">
                <a:effectLst/>
              </a:rPr>
              <a:t> then used MATLAB to develop an application that automatically determines an effective threshold sequence based on the constraints specified and the data analyzed for a particular problem before running the optimization algorithm.</a:t>
            </a:r>
          </a:p>
          <a:p>
            <a:r>
              <a:rPr lang="en-US" sz="1100" dirty="0">
                <a:effectLst/>
              </a:rPr>
              <a:t>The application runs dozens of times with different starting points to find the global minimum of an optimization problem with many local minima. </a:t>
            </a:r>
          </a:p>
          <a:p>
            <a:endParaRPr lang="en-US" sz="1100" dirty="0">
              <a:effectLst/>
            </a:endParaRPr>
          </a:p>
          <a:p>
            <a:r>
              <a:rPr lang="en-US" sz="1100" dirty="0">
                <a:effectLst/>
              </a:rPr>
              <a:t>A single execution of the application using this real-world data required from three to seven minutes to complete. Needing dozens of results to arrive at a solution, </a:t>
            </a:r>
            <a:r>
              <a:rPr lang="en-US" sz="1100" dirty="0" err="1">
                <a:effectLst/>
              </a:rPr>
              <a:t>Gilli</a:t>
            </a:r>
            <a:r>
              <a:rPr lang="en-US" sz="1100" dirty="0">
                <a:effectLst/>
              </a:rPr>
              <a:t> used MathWorks distributed computing tools to create distributed applications that execute on a computing cluster. Using the MathWorks job manager as a scheduler, </a:t>
            </a:r>
            <a:r>
              <a:rPr lang="en-US" sz="1100" dirty="0" err="1">
                <a:effectLst/>
              </a:rPr>
              <a:t>Gilli</a:t>
            </a:r>
            <a:r>
              <a:rPr lang="en-US" sz="1100" dirty="0">
                <a:effectLst/>
              </a:rPr>
              <a:t> executed 32 independent tasks on 32 processors in the same time required to execute the algorithm once on a single processor.</a:t>
            </a:r>
          </a:p>
          <a:p>
            <a:endParaRPr lang="en-US" sz="1100" dirty="0">
              <a:effectLst/>
            </a:endParaRPr>
          </a:p>
          <a:p>
            <a:r>
              <a:rPr lang="en-US" sz="1100" dirty="0">
                <a:effectLst/>
              </a:rPr>
              <a:t>To benchmark and validate the approach, the group solved the classical Markowitz model with the heuristic. </a:t>
            </a:r>
            <a:r>
              <a:rPr lang="en-US" sz="1100" dirty="0" err="1">
                <a:effectLst/>
              </a:rPr>
              <a:t>Gilli</a:t>
            </a:r>
            <a:r>
              <a:rPr lang="en-US" sz="1100" dirty="0">
                <a:effectLst/>
              </a:rPr>
              <a:t> then used Optimization Toolbox™ and Financial Toolbox™ to solve the Markowitz model with a classical approach, and compared the results with the heuristic solution.</a:t>
            </a:r>
          </a:p>
          <a:p>
            <a:endParaRPr lang="en-US" sz="1100" dirty="0">
              <a:effectLst/>
            </a:endParaRPr>
          </a:p>
          <a:p>
            <a:r>
              <a:rPr lang="en-US" sz="1100" dirty="0" err="1">
                <a:effectLst/>
              </a:rPr>
              <a:t>Gilli’s</a:t>
            </a:r>
            <a:r>
              <a:rPr lang="en-US" sz="1100" dirty="0">
                <a:effectLst/>
              </a:rPr>
              <a:t> students use MATLAB, Optimization Toolbox, Statistics and Machine Learning Toolbox™, and Financial Toolbox to implement classical portfolio techniques and more advanced heuristic methods. He is now using the algorithm to determine the most appropriate risk measures for various market conditions.</a:t>
            </a:r>
          </a:p>
          <a:p>
            <a:endParaRPr lang="en-US" sz="1100" b="1" dirty="0"/>
          </a:p>
          <a:p>
            <a:r>
              <a:rPr lang="en-US" sz="1100" b="1" dirty="0"/>
              <a:t>The Results</a:t>
            </a:r>
          </a:p>
          <a:p>
            <a:r>
              <a:rPr lang="en-US" dirty="0"/>
              <a:t>■ </a:t>
            </a:r>
            <a:r>
              <a:rPr lang="en-US" sz="1100" b="1" dirty="0"/>
              <a:t>Solutions found in minutes.</a:t>
            </a:r>
            <a:r>
              <a:rPr lang="en-US" sz="1100" dirty="0"/>
              <a:t> “We frequently need to run the algorithm with 100 or more different starting points,” says </a:t>
            </a:r>
            <a:r>
              <a:rPr lang="en-US" sz="1100" dirty="0" err="1"/>
              <a:t>Gilli</a:t>
            </a:r>
            <a:r>
              <a:rPr lang="en-US" sz="1100" dirty="0"/>
              <a:t>. “At three to seven minutes per run, a single solution could require 11 hours or more. With Parallel Computing Toolbox, we can complete 32 runs independently on our 32 different processors, and get a solution in minutes. Parallel Computing Toolbox is perfect for this kind of problem, and it is completely scalable.”</a:t>
            </a:r>
          </a:p>
          <a:p>
            <a:endParaRPr lang="en-US" sz="1100" b="1" dirty="0"/>
          </a:p>
          <a:p>
            <a:r>
              <a:rPr lang="en-US" dirty="0"/>
              <a:t>■ </a:t>
            </a:r>
            <a:r>
              <a:rPr lang="en-US" sz="1100" b="1" dirty="0"/>
              <a:t>Efficiency improved through visualization.</a:t>
            </a:r>
            <a:r>
              <a:rPr lang="en-US" sz="1100" dirty="0"/>
              <a:t> “Working in MATLAB is faster and gives us a complete set of tools,” says </a:t>
            </a:r>
            <a:r>
              <a:rPr lang="en-US" sz="1100" dirty="0" err="1"/>
              <a:t>Gilli</a:t>
            </a:r>
            <a:r>
              <a:rPr lang="en-US" sz="1100" dirty="0"/>
              <a:t>. “In particular, the visualization capabilities of MATLAB enabled me to see intermediate results and understand what the algorithms were doing so I could make improvements.”</a:t>
            </a:r>
          </a:p>
          <a:p>
            <a:endParaRPr lang="en-US" sz="1100" b="1" dirty="0"/>
          </a:p>
          <a:p>
            <a:r>
              <a:rPr lang="en-US" dirty="0"/>
              <a:t>■ </a:t>
            </a:r>
            <a:r>
              <a:rPr lang="en-US" sz="1100" b="1" dirty="0"/>
              <a:t>Students gain practical experience.</a:t>
            </a:r>
            <a:r>
              <a:rPr lang="en-US" sz="1100" dirty="0"/>
              <a:t> </a:t>
            </a:r>
            <a:r>
              <a:rPr lang="en-US" sz="1100" dirty="0" err="1"/>
              <a:t>Gilli</a:t>
            </a:r>
            <a:r>
              <a:rPr lang="en-US" sz="1100" dirty="0"/>
              <a:t> uses MathWorks tools to teach the same concepts that he applies in his research. “My students solve heuristic optimization problems for their exams,” says </a:t>
            </a:r>
            <a:r>
              <a:rPr lang="en-US" sz="1100" dirty="0" err="1"/>
              <a:t>Gilli</a:t>
            </a:r>
            <a:r>
              <a:rPr lang="en-US" sz="1100" dirty="0"/>
              <a:t>. “With MATLAB, students can code their own algorithms, see how things work at a low level, and later use the existing routines from various toolboxes. I wouldn’t use anything else.”</a:t>
            </a:r>
          </a:p>
          <a:p>
            <a:pPr defTabSz="914109">
              <a:defRPr/>
            </a:pPr>
            <a:endParaRPr lang="en-GB" dirty="0"/>
          </a:p>
          <a:p>
            <a:pPr defTabSz="914109">
              <a:defRPr/>
            </a:pPr>
            <a:r>
              <a:rPr lang="en-US" i="1" dirty="0"/>
              <a:t>Learn more about University of Geneva</a:t>
            </a:r>
            <a:r>
              <a:rPr lang="en-GB" i="1" dirty="0"/>
              <a:t>:</a:t>
            </a:r>
            <a:r>
              <a:rPr lang="en-GB" i="1" baseline="0" dirty="0"/>
              <a:t> www.unige.ch/en</a:t>
            </a:r>
            <a:endParaRPr lang="en-US" i="1"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3326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mathworks.com/company/user_stories/abb-deltamarin-and-vtt-simulate-and-optimize-ship-energy-flows.html"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www.mathworks.com/company/user_stories/buildingiq-develops-proactive-algorithms-for-hvac-energy-optimization-in-large-scale-buildings.html"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12.xml.rels><?xml version="1.0" encoding="UTF-8" standalone="yes"?>
<Relationships xmlns="http://schemas.openxmlformats.org/package/2006/relationships"><Relationship Id="rId3" Type="http://schemas.openxmlformats.org/officeDocument/2006/relationships/hyperlink" Target="http://www.mathworks.com/company/user_stories/university-of-geneva-develops-advanced-portfolio-optimization-techniques.html?by=company"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microsoft.com/office/2018/10/relationships/comments" Target="../comments/modernComment_128_AA7B1F6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mathworks.com/company/user_stories/pttep-optimizes-gas-field-production-and-automates-generation-of-production-forecasts.html" TargetMode="External"/><Relationship Id="rId13" Type="http://schemas.openxmlformats.org/officeDocument/2006/relationships/hyperlink" Target="https://www.mathworks.com/company/user_stories/stiwa-increases-total-production-output-of-automation-machinery.html" TargetMode="External"/><Relationship Id="rId3" Type="http://schemas.openxmlformats.org/officeDocument/2006/relationships/image" Target="../media/image6.emf"/><Relationship Id="rId7" Type="http://schemas.openxmlformats.org/officeDocument/2006/relationships/hyperlink" Target="https://www.mathworks.com/company/user_stories/buildingiq-develops-proactive-algorithms-for-hvac-energy-optimization-in-large-scale-buildings.html" TargetMode="External"/><Relationship Id="rId12" Type="http://schemas.openxmlformats.org/officeDocument/2006/relationships/hyperlink" Target="https://www.mathworks.com/company/user_stories/clearpath-robotics-accelerates-algorithm-development-for-industrial-robots.html"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hyperlink" Target="https://www.mathworks.com/company/user_stories/tessella-designs-attitude-and-orbit-control-algorithms-for-solar-orbiter-spacecraft-using-model-based-design.html" TargetMode="External"/><Relationship Id="rId11" Type="http://schemas.openxmlformats.org/officeDocument/2006/relationships/image" Target="../media/image10.jpeg"/><Relationship Id="rId5" Type="http://schemas.openxmlformats.org/officeDocument/2006/relationships/image" Target="../media/image8.jpeg"/><Relationship Id="rId10" Type="http://schemas.openxmlformats.org/officeDocument/2006/relationships/hyperlink" Target="https://www.mathworks.com/company/user_stories/realtek-semiconductor-cuts-development-time-by-50-and-takes-the-lead-in-new-generation-hda-codecs.html" TargetMode="External"/><Relationship Id="rId4" Type="http://schemas.openxmlformats.org/officeDocument/2006/relationships/image" Target="../media/image7.jpg"/><Relationship Id="rId9" Type="http://schemas.openxmlformats.org/officeDocument/2006/relationships/image" Target="../media/image9.png"/><Relationship Id="rId14" Type="http://schemas.openxmlformats.org/officeDocument/2006/relationships/image" Target="../media/image1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3.gif"/></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ic.arc.nasa.gov/projects/esg/research/antenna.htm"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a:t>Optimization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a:solidFill>
                  <a:schemeClr val="accent1">
                    <a:lumMod val="50000"/>
                  </a:schemeClr>
                </a:solidFill>
              </a:rPr>
              <a:t>ABB, </a:t>
            </a:r>
            <a:r>
              <a:rPr lang="EN-US" sz="2667" dirty="0" err="1">
                <a:solidFill>
                  <a:schemeClr val="accent1">
                    <a:lumMod val="50000"/>
                  </a:schemeClr>
                </a:solidFill>
              </a:rPr>
              <a:t>Deltamarin</a:t>
            </a:r>
            <a:r>
              <a:rPr lang="EN-US" sz="2667" dirty="0">
                <a:solidFill>
                  <a:schemeClr val="accent1">
                    <a:lumMod val="50000"/>
                  </a:schemeClr>
                </a:solidFill>
              </a:rPr>
              <a:t>, and VTT Simulate and Optimize Ship Energy Flows</a:t>
            </a: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Increase the energy efficiency of new and existing cruise ships, container ships, and other large vessels</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864"/>
              </a:spcBef>
              <a:buClr>
                <a:srgbClr val="215083"/>
              </a:buClr>
              <a:buSzTx/>
              <a:buNone/>
            </a:pPr>
            <a:r>
              <a:rPr lang="en-US" sz="1867" dirty="0"/>
              <a:t>Use Simulink and </a:t>
            </a:r>
            <a:r>
              <a:rPr lang="en-US" sz="1867" dirty="0" err="1"/>
              <a:t>Simscape</a:t>
            </a:r>
            <a:r>
              <a:rPr lang="en-US" sz="1867" dirty="0"/>
              <a:t> to model, simulate, and optimize ship energy flow at the system level</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339717" lvl="1" indent="-225420">
              <a:spcBef>
                <a:spcPct val="10000"/>
              </a:spcBef>
              <a:buClr>
                <a:srgbClr val="215083"/>
              </a:buClr>
              <a:buFont typeface="Wingdings" pitchFamily="2" charset="2"/>
              <a:buChar char="§"/>
            </a:pPr>
            <a:r>
              <a:rPr lang="en-US" sz="1867" dirty="0"/>
              <a:t>System-level ship energy optimization enabled</a:t>
            </a:r>
          </a:p>
          <a:p>
            <a:pPr marL="339717" lvl="1" indent="-225420">
              <a:spcBef>
                <a:spcPct val="10000"/>
              </a:spcBef>
              <a:buClr>
                <a:srgbClr val="215083"/>
              </a:buClr>
              <a:buFont typeface="Wingdings" pitchFamily="2" charset="2"/>
              <a:buChar char="§"/>
            </a:pPr>
            <a:r>
              <a:rPr lang="en-US" sz="1867" dirty="0"/>
              <a:t>Cost- and fuel-saving design improvements identified</a:t>
            </a:r>
          </a:p>
          <a:p>
            <a:pPr marL="339717" lvl="1" indent="-225420">
              <a:spcBef>
                <a:spcPct val="10000"/>
              </a:spcBef>
              <a:buClr>
                <a:srgbClr val="215083"/>
              </a:buClr>
              <a:buFont typeface="Wingdings" pitchFamily="2" charset="2"/>
              <a:buChar char="§"/>
            </a:pPr>
            <a:r>
              <a:rPr lang="en-US" sz="1867" dirty="0"/>
              <a:t>Testing costs reduced by tens of thousands of euros</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337046"/>
            <a:ext cx="5535759" cy="2092176"/>
          </a:xfrm>
          <a:prstGeom prst="rect">
            <a:avLst/>
          </a:prstGeom>
          <a:solidFill>
            <a:schemeClr val="bg1">
              <a:lumMod val="85000"/>
            </a:schemeClr>
          </a:solidFill>
        </p:spPr>
        <p:txBody>
          <a:bodyPr wrap="square">
            <a:spAutoFit/>
          </a:bodyPr>
          <a:lstStyle/>
          <a:p>
            <a:pPr>
              <a:lnSpc>
                <a:spcPct val="130000"/>
              </a:lnSpc>
              <a:defRPr/>
            </a:pPr>
            <a:r>
              <a:rPr lang="en-US" sz="1467" i="1" dirty="0">
                <a:solidFill>
                  <a:schemeClr val="accent1">
                    <a:lumMod val="50000"/>
                  </a:schemeClr>
                </a:solidFill>
                <a:ea typeface="Arial Unicode MS" pitchFamily="34" charset="-128"/>
                <a:cs typeface="Arial Unicode MS" pitchFamily="34" charset="-128"/>
              </a:rPr>
              <a:t>“</a:t>
            </a:r>
            <a:r>
              <a:rPr lang="en-US" sz="1467" i="1" dirty="0">
                <a:solidFill>
                  <a:schemeClr val="accent1">
                    <a:lumMod val="50000"/>
                  </a:schemeClr>
                </a:solidFill>
              </a:rPr>
              <a:t>Simulink and </a:t>
            </a:r>
            <a:r>
              <a:rPr lang="en-US" sz="1467" i="1" dirty="0" err="1">
                <a:solidFill>
                  <a:schemeClr val="accent1">
                    <a:lumMod val="50000"/>
                  </a:schemeClr>
                </a:solidFill>
              </a:rPr>
              <a:t>Simscape</a:t>
            </a:r>
            <a:r>
              <a:rPr lang="en-US" sz="1467" i="1" dirty="0">
                <a:solidFill>
                  <a:schemeClr val="accent1">
                    <a:lumMod val="50000"/>
                  </a:schemeClr>
                </a:solidFill>
              </a:rPr>
              <a:t> enabled us to create a dynamic model of a complex energy system that spans several physical domains. By simulating this model, we can see how a new energy subsystem will perform before it is built, and provide customers with an accurate estimate of their return on investment.</a:t>
            </a:r>
            <a:r>
              <a:rPr lang="en-US" sz="1467" i="1" dirty="0">
                <a:solidFill>
                  <a:schemeClr val="accent1">
                    <a:lumMod val="50000"/>
                  </a:schemeClr>
                </a:solidFill>
                <a:ea typeface="Arial Unicode MS" pitchFamily="34" charset="-128"/>
                <a:cs typeface="Arial Unicode MS" pitchFamily="34" charset="-128"/>
              </a:rPr>
              <a:t>”</a:t>
            </a:r>
          </a:p>
          <a:p>
            <a:pPr defTabSz="1219170">
              <a:lnSpc>
                <a:spcPct val="130000"/>
              </a:lnSpc>
              <a:defRPr/>
            </a:pPr>
            <a:r>
              <a:rPr lang="en-US" sz="1333" i="1" dirty="0">
                <a:solidFill>
                  <a:srgbClr val="125687"/>
                </a:solidFill>
                <a:latin typeface="Arial"/>
                <a:ea typeface="Arial Unicode MS" pitchFamily="34" charset="-128"/>
                <a:cs typeface="Arial Unicode MS" pitchFamily="34" charset="-128"/>
              </a:rPr>
              <a:t>- </a:t>
            </a:r>
            <a:r>
              <a:rPr lang="en-US" sz="1333" i="1" dirty="0" err="1">
                <a:solidFill>
                  <a:srgbClr val="125687"/>
                </a:solidFill>
                <a:latin typeface="Arial"/>
                <a:ea typeface="Arial Unicode MS" pitchFamily="34" charset="-128"/>
                <a:cs typeface="Arial Unicode MS" pitchFamily="34" charset="-128"/>
              </a:rPr>
              <a:t>Juha</a:t>
            </a:r>
            <a:r>
              <a:rPr lang="en-US" sz="1333" i="1" dirty="0">
                <a:solidFill>
                  <a:srgbClr val="125687"/>
                </a:solidFill>
                <a:latin typeface="Arial"/>
                <a:ea typeface="Arial Unicode MS" pitchFamily="34" charset="-128"/>
                <a:cs typeface="Arial Unicode MS" pitchFamily="34" charset="-128"/>
              </a:rPr>
              <a:t> </a:t>
            </a:r>
            <a:r>
              <a:rPr lang="en-US" sz="1333" i="1" dirty="0" err="1">
                <a:solidFill>
                  <a:srgbClr val="125687"/>
                </a:solidFill>
                <a:latin typeface="Arial"/>
                <a:ea typeface="Arial Unicode MS" pitchFamily="34" charset="-128"/>
                <a:cs typeface="Arial Unicode MS" pitchFamily="34" charset="-128"/>
              </a:rPr>
              <a:t>Orivuori</a:t>
            </a:r>
            <a:r>
              <a:rPr lang="en-US" sz="1333" i="1" dirty="0">
                <a:solidFill>
                  <a:srgbClr val="125687"/>
                </a:solidFill>
                <a:latin typeface="Arial"/>
                <a:ea typeface="Arial Unicode MS" pitchFamily="34" charset="-128"/>
                <a:cs typeface="Arial Unicode MS" pitchFamily="34" charset="-128"/>
              </a:rPr>
              <a:t>, ABB</a:t>
            </a: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7898299" y="3546303"/>
            <a:ext cx="3997747" cy="677108"/>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accent1">
                    <a:lumMod val="50000"/>
                  </a:schemeClr>
                </a:solidFill>
              </a:rPr>
              <a:t>Cruise vessel. The simulator built by ABB, </a:t>
            </a:r>
            <a:r>
              <a:rPr lang="en-US" sz="1200" b="1" dirty="0" err="1">
                <a:solidFill>
                  <a:schemeClr val="accent1">
                    <a:lumMod val="50000"/>
                  </a:schemeClr>
                </a:solidFill>
              </a:rPr>
              <a:t>Deltamarin</a:t>
            </a:r>
            <a:r>
              <a:rPr lang="en-US" sz="1200" b="1" dirty="0">
                <a:solidFill>
                  <a:schemeClr val="accent1">
                    <a:lumMod val="50000"/>
                  </a:schemeClr>
                </a:solidFill>
              </a:rPr>
              <a:t>, and VTT enables engineers to design and optimize energy flows for large ships such as this.</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5" name="Picture 4">
            <a:extLst>
              <a:ext uri="{FF2B5EF4-FFF2-40B4-BE49-F238E27FC236}">
                <a16:creationId xmlns:a16="http://schemas.microsoft.com/office/drawing/2014/main" id="{4C0D3236-EF13-4E9C-AEFD-6B5EFE4BADCD}"/>
              </a:ext>
            </a:extLst>
          </p:cNvPr>
          <p:cNvPicPr>
            <a:picLocks noChangeAspect="1"/>
          </p:cNvPicPr>
          <p:nvPr/>
        </p:nvPicPr>
        <p:blipFill>
          <a:blip r:embed="rId4"/>
          <a:stretch>
            <a:fillRect/>
          </a:stretch>
        </p:blipFill>
        <p:spPr>
          <a:xfrm>
            <a:off x="7898297" y="1473200"/>
            <a:ext cx="3997747" cy="2061160"/>
          </a:xfrm>
          <a:prstGeom prst="rect">
            <a:avLst/>
          </a:prstGeom>
        </p:spPr>
      </p:pic>
    </p:spTree>
    <p:extLst>
      <p:ext uri="{BB962C8B-B14F-4D97-AF65-F5344CB8AC3E}">
        <p14:creationId xmlns:p14="http://schemas.microsoft.com/office/powerpoint/2010/main" val="1060380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err="1">
                <a:solidFill>
                  <a:schemeClr val="accent1">
                    <a:lumMod val="50000"/>
                  </a:schemeClr>
                </a:solidFill>
              </a:rPr>
              <a:t>BuildingIQ</a:t>
            </a:r>
            <a:r>
              <a:rPr lang="en-US" sz="2667" dirty="0">
                <a:solidFill>
                  <a:schemeClr val="accent1">
                    <a:lumMod val="50000"/>
                  </a:schemeClr>
                </a:solidFill>
              </a:rPr>
              <a:t> Develops Proactive Algorithms for HVAC Energy Optimization in Large-Scale Buildings</a:t>
            </a: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Develop a real-time system to minimize HVAC energy costs in large-scale commercial buildings via proactive, predictive optimization</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864"/>
              </a:spcBef>
              <a:buClr>
                <a:srgbClr val="215083"/>
              </a:buClr>
              <a:buSzTx/>
              <a:buNone/>
            </a:pPr>
            <a:r>
              <a:rPr lang="en-US" sz="1867" dirty="0"/>
              <a:t>Use MATLAB to analyze and visualize big data sets, implement advanced optimization algorithms, and run the algorithms in a production cloud environment </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339717" lvl="1" indent="-225420">
              <a:spcBef>
                <a:spcPct val="10000"/>
              </a:spcBef>
              <a:buClr>
                <a:srgbClr val="215083"/>
              </a:buClr>
              <a:buFont typeface="Wingdings" pitchFamily="2" charset="2"/>
              <a:buChar char="§"/>
            </a:pPr>
            <a:r>
              <a:rPr lang="en-US" sz="1867" dirty="0"/>
              <a:t>Gigabytes of data analyzed and visualized</a:t>
            </a:r>
          </a:p>
          <a:p>
            <a:pPr marL="339717" lvl="1" indent="-225420">
              <a:spcBef>
                <a:spcPct val="10000"/>
              </a:spcBef>
              <a:buClr>
                <a:srgbClr val="215083"/>
              </a:buClr>
              <a:buFont typeface="Wingdings" pitchFamily="2" charset="2"/>
              <a:buChar char="§"/>
            </a:pPr>
            <a:r>
              <a:rPr lang="en-US" sz="1867" dirty="0"/>
              <a:t>Algorithm development speed increased tenfold</a:t>
            </a:r>
          </a:p>
          <a:p>
            <a:pPr marL="339717" lvl="1" indent="-225420">
              <a:spcBef>
                <a:spcPct val="10000"/>
              </a:spcBef>
              <a:buClr>
                <a:srgbClr val="215083"/>
              </a:buClr>
              <a:buFont typeface="Wingdings" pitchFamily="2" charset="2"/>
              <a:buChar char="§"/>
            </a:pPr>
            <a:r>
              <a:rPr lang="en-US" sz="1867" dirty="0"/>
              <a:t>Best algorithmic approaches quickly identified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360285" y="4596587"/>
            <a:ext cx="5535759" cy="1798698"/>
          </a:xfrm>
          <a:prstGeom prst="rect">
            <a:avLst/>
          </a:prstGeom>
          <a:solidFill>
            <a:schemeClr val="bg1">
              <a:lumMod val="85000"/>
            </a:schemeClr>
          </a:solidFill>
        </p:spPr>
        <p:txBody>
          <a:bodyPr wrap="square">
            <a:spAutoFit/>
          </a:bodyPr>
          <a:lstStyle/>
          <a:p>
            <a:pPr defTabSz="1219170">
              <a:lnSpc>
                <a:spcPct val="130000"/>
              </a:lnSpc>
              <a:defRPr/>
            </a:pPr>
            <a:r>
              <a:rPr lang="en-US" sz="1467" i="1" dirty="0">
                <a:solidFill>
                  <a:srgbClr val="125687"/>
                </a:solidFill>
                <a:ea typeface="Arial Unicode MS" pitchFamily="34" charset="-128"/>
                <a:cs typeface="Arial Unicode MS" pitchFamily="34" charset="-128"/>
              </a:rPr>
              <a:t>“</a:t>
            </a:r>
            <a:r>
              <a:rPr lang="en-US" sz="1467" i="1" dirty="0">
                <a:solidFill>
                  <a:schemeClr val="accent1">
                    <a:lumMod val="50000"/>
                  </a:schemeClr>
                </a:solidFill>
              </a:rPr>
              <a:t>MATLAB has helped accelerate our R&amp;D and deployment with its robust numerical algorithms, extensive visualization and analytics tools, reliable optimization routines, support for object-oriented programming, and ability to run in the cloud with our production Java applications.</a:t>
            </a:r>
            <a:r>
              <a:rPr lang="en-US" sz="1467" i="1" dirty="0">
                <a:solidFill>
                  <a:schemeClr val="accent1">
                    <a:lumMod val="50000"/>
                  </a:schemeClr>
                </a:solidFill>
                <a:ea typeface="Arial Unicode MS" pitchFamily="34" charset="-128"/>
                <a:cs typeface="Arial Unicode MS" pitchFamily="34" charset="-128"/>
              </a:rPr>
              <a:t>”</a:t>
            </a:r>
          </a:p>
          <a:p>
            <a:pPr defTabSz="1219170">
              <a:lnSpc>
                <a:spcPct val="130000"/>
              </a:lnSpc>
              <a:defRPr/>
            </a:pPr>
            <a:r>
              <a:rPr lang="en-US" sz="1333" i="1" dirty="0">
                <a:solidFill>
                  <a:srgbClr val="125687"/>
                </a:solidFill>
                <a:latin typeface="Arial"/>
                <a:ea typeface="Arial Unicode MS" pitchFamily="34" charset="-128"/>
                <a:cs typeface="Arial Unicode MS" pitchFamily="34" charset="-128"/>
              </a:rPr>
              <a:t>- </a:t>
            </a:r>
            <a:r>
              <a:rPr lang="it-IT" sz="1333" i="1" dirty="0">
                <a:solidFill>
                  <a:srgbClr val="125687"/>
                </a:solidFill>
                <a:latin typeface="Arial"/>
              </a:rPr>
              <a:t>Borislav Savkovic, Building IQ</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user story</a:t>
            </a:r>
            <a:endParaRPr lang="en-US" sz="1333" dirty="0"/>
          </a:p>
        </p:txBody>
      </p:sp>
      <p:sp>
        <p:nvSpPr>
          <p:cNvPr id="10" name="Text Box 22"/>
          <p:cNvSpPr txBox="1">
            <a:spLocks noChangeArrowheads="1"/>
          </p:cNvSpPr>
          <p:nvPr/>
        </p:nvSpPr>
        <p:spPr bwMode="auto">
          <a:xfrm>
            <a:off x="8773285" y="3877181"/>
            <a:ext cx="3122759" cy="677108"/>
          </a:xfrm>
          <a:prstGeom prst="rect">
            <a:avLst/>
          </a:prstGeom>
          <a:solidFill>
            <a:schemeClr val="bg1"/>
          </a:solidFill>
          <a:ln w="9525">
            <a:noFill/>
            <a:miter lim="800000"/>
            <a:headEnd/>
            <a:tailEnd/>
          </a:ln>
        </p:spPr>
        <p:txBody>
          <a:bodyPr wrap="square" lIns="0" tIns="121920" rIns="0" bIns="0">
            <a:spAutoFit/>
          </a:bodyPr>
          <a:lstStyle/>
          <a:p>
            <a:r>
              <a:rPr lang="en-US" sz="1200" b="1" i="1" dirty="0">
                <a:solidFill>
                  <a:schemeClr val="accent1">
                    <a:lumMod val="50000"/>
                  </a:schemeClr>
                </a:solidFill>
              </a:rPr>
              <a:t>Large-scale commercial buildings can reduce energy costs by 10–25% with </a:t>
            </a:r>
            <a:r>
              <a:rPr lang="en-US" sz="1200" b="1" i="1" dirty="0" err="1">
                <a:solidFill>
                  <a:schemeClr val="accent1">
                    <a:lumMod val="50000"/>
                  </a:schemeClr>
                </a:solidFill>
              </a:rPr>
              <a:t>BuildingIQ’s</a:t>
            </a:r>
            <a:r>
              <a:rPr lang="en-US" sz="1200" b="1" i="1" dirty="0">
                <a:solidFill>
                  <a:schemeClr val="accent1">
                    <a:lumMod val="50000"/>
                  </a:schemeClr>
                </a:solidFill>
              </a:rPr>
              <a:t> energy optimization system</a:t>
            </a:r>
            <a:r>
              <a:rPr lang="en-US" sz="1200" b="1" dirty="0">
                <a:solidFill>
                  <a:schemeClr val="accent1">
                    <a:lumMod val="50000"/>
                  </a:schemeClr>
                </a:solidFill>
              </a:rPr>
              <a:t>.</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12" name="Picture 11">
            <a:extLst>
              <a:ext uri="{FF2B5EF4-FFF2-40B4-BE49-F238E27FC236}">
                <a16:creationId xmlns:a16="http://schemas.microsoft.com/office/drawing/2014/main" id="{94F14506-661F-489E-AB5C-37EFEACBBE7D}"/>
              </a:ext>
            </a:extLst>
          </p:cNvPr>
          <p:cNvPicPr>
            <a:picLocks noChangeAspect="1"/>
          </p:cNvPicPr>
          <p:nvPr/>
        </p:nvPicPr>
        <p:blipFill>
          <a:blip r:embed="rId4"/>
          <a:stretch>
            <a:fillRect/>
          </a:stretch>
        </p:blipFill>
        <p:spPr>
          <a:xfrm>
            <a:off x="8773285" y="1515586"/>
            <a:ext cx="3122759" cy="2383700"/>
          </a:xfrm>
          <a:prstGeom prst="rect">
            <a:avLst/>
          </a:prstGeom>
          <a:ln w="12700">
            <a:solidFill>
              <a:schemeClr val="accent1">
                <a:lumMod val="50000"/>
              </a:schemeClr>
            </a:solidFill>
          </a:ln>
        </p:spPr>
      </p:pic>
    </p:spTree>
    <p:extLst>
      <p:ext uri="{BB962C8B-B14F-4D97-AF65-F5344CB8AC3E}">
        <p14:creationId xmlns:p14="http://schemas.microsoft.com/office/powerpoint/2010/main" val="1645087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a:t>University of Geneva Develops Advanced Portfolio Optimization Techniques</a:t>
            </a: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Arial"/>
                <a:cs typeface="+mn-cs"/>
              </a:rPr>
              <a:t>Challenge</a:t>
            </a:r>
          </a:p>
          <a:p>
            <a:pPr marL="0" indent="0">
              <a:spcBef>
                <a:spcPts val="240"/>
              </a:spcBef>
              <a:buClr>
                <a:srgbClr val="215083"/>
              </a:buClr>
              <a:buSzTx/>
              <a:buNone/>
            </a:pPr>
            <a:r>
              <a:rPr lang="en-US" sz="1867" dirty="0"/>
              <a:t>Develop and implement a general-purpose, data-driven heuristic for portfolio optimization</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Solution</a:t>
            </a:r>
          </a:p>
          <a:p>
            <a:pPr marL="0" indent="0">
              <a:spcBef>
                <a:spcPts val="240"/>
              </a:spcBef>
              <a:buClrTx/>
              <a:buSzTx/>
              <a:buNone/>
            </a:pPr>
            <a:r>
              <a:rPr lang="en-US" sz="1867" dirty="0"/>
              <a:t>Use MATLAB and Parallel Computing Toolbox to </a:t>
            </a:r>
            <a:br>
              <a:rPr lang="en-US" sz="1867" dirty="0"/>
            </a:br>
            <a:r>
              <a:rPr lang="en-US" sz="1867" dirty="0"/>
              <a:t>develop algorithms, visualize results, and rapidly </a:t>
            </a:r>
            <a:br>
              <a:rPr lang="en-US" sz="1867" dirty="0"/>
            </a:br>
            <a:r>
              <a:rPr lang="en-US" sz="1867" dirty="0"/>
              <a:t>compute solutions</a:t>
            </a:r>
            <a:endParaRPr lang="en-US" sz="1867" dirty="0">
              <a:solidFill>
                <a:prstClr val="black"/>
              </a:solidFill>
              <a:latin typeface="Arial"/>
              <a:cs typeface="Times New Roman" pitchFamily="18" charset="0"/>
            </a:endParaRPr>
          </a:p>
          <a:p>
            <a:pPr marL="0" indent="0">
              <a:spcBef>
                <a:spcPts val="864"/>
              </a:spcBef>
              <a:buClr>
                <a:srgbClr val="215083"/>
              </a:buClr>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Solutions found in minutes</a:t>
            </a:r>
          </a:p>
          <a:p>
            <a:pPr marL="452955" lvl="1" indent="-300559">
              <a:lnSpc>
                <a:spcPct val="100000"/>
              </a:lnSpc>
              <a:spcBef>
                <a:spcPts val="240"/>
              </a:spcBef>
              <a:buClr>
                <a:srgbClr val="125687"/>
              </a:buClr>
              <a:buFont typeface="Wingdings" pitchFamily="2" charset="2"/>
              <a:buChar char="§"/>
            </a:pPr>
            <a:r>
              <a:rPr lang="en-US" sz="1867" dirty="0"/>
              <a:t>Efficiency improved through visualization</a:t>
            </a:r>
          </a:p>
          <a:p>
            <a:pPr marL="452955" lvl="1" indent="-300559">
              <a:lnSpc>
                <a:spcPct val="100000"/>
              </a:lnSpc>
              <a:spcBef>
                <a:spcPts val="240"/>
              </a:spcBef>
              <a:buClr>
                <a:srgbClr val="125687"/>
              </a:buClr>
              <a:buFont typeface="Wingdings" pitchFamily="2" charset="2"/>
              <a:buChar char="§"/>
            </a:pPr>
            <a:r>
              <a:rPr lang="en-US" sz="1867" dirty="0"/>
              <a:t>Students gain practical experience</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799" y="4485196"/>
            <a:ext cx="5535759" cy="1505220"/>
          </a:xfrm>
          <a:prstGeom prst="rect">
            <a:avLst/>
          </a:prstGeom>
          <a:solidFill>
            <a:schemeClr val="bg1">
              <a:lumMod val="85000"/>
            </a:schemeClr>
          </a:solidFill>
        </p:spPr>
        <p:txBody>
          <a:bodyPr wrap="square">
            <a:spAutoFit/>
          </a:bodyPr>
          <a:lstStyle/>
          <a:p>
            <a:pPr eaLnBrk="0" hangingPunct="0">
              <a:lnSpc>
                <a:spcPct val="130000"/>
              </a:lnSpc>
              <a:defRPr/>
            </a:pPr>
            <a:r>
              <a:rPr lang="en-US" sz="1467" i="1" dirty="0">
                <a:solidFill>
                  <a:srgbClr val="1D478F"/>
                </a:solidFill>
                <a:ea typeface="Arial Unicode MS" pitchFamily="34" charset="-128"/>
                <a:cs typeface="Arial Unicode MS" pitchFamily="34" charset="-128"/>
              </a:rPr>
              <a:t>“For years I have said that people who use Excel or C to do advanced financial analysis are wasting their time. For any kind of numerical computation, I can’t see using anything other than MATLAB.”</a:t>
            </a:r>
            <a:r>
              <a:rPr lang="en-US" sz="1467" i="1" dirty="0">
                <a:solidFill>
                  <a:srgbClr val="1D478F"/>
                </a:solidFill>
              </a:rPr>
              <a:t> </a:t>
            </a:r>
          </a:p>
          <a:p>
            <a:pPr lvl="0">
              <a:lnSpc>
                <a:spcPct val="130000"/>
              </a:lnSpc>
              <a:defRPr/>
            </a:pPr>
            <a:r>
              <a:rPr lang="en-US" sz="1333" i="1" dirty="0">
                <a:solidFill>
                  <a:srgbClr val="125687"/>
                </a:solidFill>
                <a:latin typeface="Arial"/>
                <a:ea typeface="Arial Unicode MS" pitchFamily="34" charset="-128"/>
                <a:cs typeface="Arial Unicode MS" pitchFamily="34" charset="-128"/>
              </a:rPr>
              <a:t>- </a:t>
            </a:r>
            <a:r>
              <a:rPr lang="en-US" sz="1333" i="1" dirty="0">
                <a:solidFill>
                  <a:srgbClr val="125687"/>
                </a:solidFill>
              </a:rPr>
              <a:t>Professor Manfred </a:t>
            </a:r>
            <a:r>
              <a:rPr lang="en-US" sz="1333" i="1" dirty="0" err="1">
                <a:solidFill>
                  <a:srgbClr val="125687"/>
                </a:solidFill>
              </a:rPr>
              <a:t>Gilli</a:t>
            </a:r>
            <a:r>
              <a:rPr lang="en-US" sz="1333" i="1" dirty="0">
                <a:solidFill>
                  <a:srgbClr val="125687"/>
                </a:solidFill>
              </a:rPr>
              <a:t>, University of Geneva</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pPr eaLnBrk="0" hangingPunct="0"/>
            <a:r>
              <a:rPr lang="en-US" sz="1333" dirty="0">
                <a:hlinkClick r:id="rId3"/>
              </a:rPr>
              <a:t>Link to user story</a:t>
            </a:r>
            <a:endParaRPr lang="en-US" sz="1333" dirty="0"/>
          </a:p>
        </p:txBody>
      </p:sp>
      <p:sp>
        <p:nvSpPr>
          <p:cNvPr id="10" name="Text Box 22"/>
          <p:cNvSpPr txBox="1">
            <a:spLocks noChangeArrowheads="1"/>
          </p:cNvSpPr>
          <p:nvPr/>
        </p:nvSpPr>
        <p:spPr bwMode="auto">
          <a:xfrm>
            <a:off x="8298482" y="3877181"/>
            <a:ext cx="3597561" cy="492443"/>
          </a:xfrm>
          <a:prstGeom prst="rect">
            <a:avLst/>
          </a:prstGeom>
          <a:solidFill>
            <a:schemeClr val="bg1"/>
          </a:solidFill>
          <a:ln w="9525">
            <a:noFill/>
            <a:miter lim="800000"/>
            <a:headEnd/>
            <a:tailEnd/>
          </a:ln>
        </p:spPr>
        <p:txBody>
          <a:bodyPr wrap="square" lIns="0" tIns="121920" rIns="0" bIns="0">
            <a:spAutoFit/>
          </a:bodyPr>
          <a:lstStyle/>
          <a:p>
            <a:pPr eaLnBrk="0" hangingPunct="0"/>
            <a:r>
              <a:rPr lang="en-US" sz="1200" b="1" dirty="0">
                <a:solidFill>
                  <a:schemeClr val="tx2"/>
                </a:solidFill>
              </a:rPr>
              <a:t>Objective function for value-at-risk minimization for a portfolio of three assets.</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12" name="Picture 8" descr="UserStoryFig03_1">
            <a:extLst>
              <a:ext uri="{FF2B5EF4-FFF2-40B4-BE49-F238E27FC236}">
                <a16:creationId xmlns:a16="http://schemas.microsoft.com/office/drawing/2014/main" id="{86E0BAC4-70BB-484B-ABF4-1FF4592B75DE}"/>
              </a:ext>
            </a:extLst>
          </p:cNvPr>
          <p:cNvPicPr>
            <a:picLocks noChangeAspect="1" noChangeArrowheads="1"/>
          </p:cNvPicPr>
          <p:nvPr/>
        </p:nvPicPr>
        <p:blipFill>
          <a:blip r:embed="rId4" cstate="screen"/>
          <a:srcRect/>
          <a:stretch>
            <a:fillRect/>
          </a:stretch>
        </p:blipFill>
        <p:spPr bwMode="auto">
          <a:xfrm>
            <a:off x="8298482" y="1473200"/>
            <a:ext cx="3597561" cy="2410769"/>
          </a:xfrm>
          <a:prstGeom prst="rect">
            <a:avLst/>
          </a:prstGeom>
          <a:noFill/>
          <a:ln w="9525">
            <a:solidFill>
              <a:schemeClr val="tx2"/>
            </a:solidFill>
            <a:miter lim="800000"/>
            <a:headEnd/>
            <a:tailEnd/>
          </a:ln>
        </p:spPr>
      </p:pic>
    </p:spTree>
    <p:extLst>
      <p:ext uri="{BB962C8B-B14F-4D97-AF65-F5344CB8AC3E}">
        <p14:creationId xmlns:p14="http://schemas.microsoft.com/office/powerpoint/2010/main" val="101874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4667" y="395587"/>
            <a:ext cx="6096000" cy="722586"/>
          </a:xfrm>
        </p:spPr>
        <p:txBody>
          <a:bodyPr/>
          <a:lstStyle/>
          <a:p>
            <a:r>
              <a:rPr lang="en-US" dirty="0">
                <a:latin typeface="Arial"/>
                <a:cs typeface="Arial"/>
              </a:rPr>
              <a:t>Optimization Onramp</a:t>
            </a:r>
          </a:p>
        </p:txBody>
      </p:sp>
      <p:sp>
        <p:nvSpPr>
          <p:cNvPr id="4" name="Content Placeholder 3"/>
          <p:cNvSpPr>
            <a:spLocks noGrp="1"/>
          </p:cNvSpPr>
          <p:nvPr>
            <p:ph idx="1"/>
          </p:nvPr>
        </p:nvSpPr>
        <p:spPr>
          <a:xfrm>
            <a:off x="424667" y="1005158"/>
            <a:ext cx="5569735" cy="5831764"/>
          </a:xfrm>
        </p:spPr>
        <p:txBody>
          <a:bodyPr vert="horz" lIns="91440" tIns="45720" rIns="91440" bIns="45720" rtlCol="0" anchor="t">
            <a:noAutofit/>
          </a:bodyPr>
          <a:lstStyle/>
          <a:p>
            <a:pPr marL="343535" indent="-343535"/>
            <a:r>
              <a:rPr lang="en-US" sz="2200" dirty="0"/>
              <a:t>Learn the basics of optimization in MATLAB in 2 hours</a:t>
            </a:r>
          </a:p>
          <a:p>
            <a:pPr marL="343535" indent="-343535"/>
            <a:r>
              <a:rPr lang="en-US" sz="2200" dirty="0"/>
              <a:t>Free access to everyone</a:t>
            </a:r>
          </a:p>
          <a:p>
            <a:pPr marL="343535" indent="-343535"/>
            <a:r>
              <a:rPr lang="en-US" sz="2200" dirty="0"/>
              <a:t>Hands-on exercises and short video demonstrations</a:t>
            </a:r>
          </a:p>
          <a:p>
            <a:pPr marL="343535" indent="-343535"/>
            <a:r>
              <a:rPr lang="en-US" sz="2200" dirty="0">
                <a:latin typeface="Arial"/>
                <a:cs typeface="Arial"/>
              </a:rPr>
              <a:t>Work through a project optimizing the delivery of radiation to a brain tumor</a:t>
            </a:r>
          </a:p>
          <a:p>
            <a:pPr marL="343535" indent="-343535"/>
            <a:r>
              <a:rPr lang="en-US" sz="2200" dirty="0"/>
              <a:t>Topics include:</a:t>
            </a:r>
          </a:p>
          <a:p>
            <a:pPr marL="0" indent="0">
              <a:buNone/>
            </a:pPr>
            <a:endParaRPr lang="en-US" sz="1000" dirty="0"/>
          </a:p>
          <a:p>
            <a:pPr marL="744220" lvl="1" indent="-286385"/>
            <a:r>
              <a:rPr lang="en-US" sz="1800" dirty="0">
                <a:latin typeface="Arial"/>
                <a:cs typeface="Arial"/>
              </a:rPr>
              <a:t>Optimization Variables</a:t>
            </a:r>
          </a:p>
          <a:p>
            <a:pPr marL="744220" lvl="1" indent="-286385"/>
            <a:r>
              <a:rPr lang="en-US" sz="1800" dirty="0">
                <a:latin typeface="Arial"/>
                <a:cs typeface="Arial"/>
              </a:rPr>
              <a:t>Objective Functions</a:t>
            </a:r>
          </a:p>
          <a:p>
            <a:pPr marL="744220" lvl="1" indent="-286385"/>
            <a:r>
              <a:rPr lang="en-US" sz="1800" dirty="0">
                <a:latin typeface="Arial"/>
                <a:cs typeface="Arial"/>
              </a:rPr>
              <a:t>Bound Constraints</a:t>
            </a:r>
          </a:p>
          <a:p>
            <a:pPr marL="744220" lvl="1" indent="-286385"/>
            <a:r>
              <a:rPr lang="en-US" sz="1800" dirty="0"/>
              <a:t>Equality Constraints</a:t>
            </a:r>
          </a:p>
          <a:p>
            <a:pPr marL="744220" lvl="1" indent="-286385"/>
            <a:r>
              <a:rPr lang="en-US" sz="1800" dirty="0"/>
              <a:t>Inequality Constraints</a:t>
            </a:r>
          </a:p>
        </p:txBody>
      </p:sp>
      <p:pic>
        <p:nvPicPr>
          <p:cNvPr id="5" name="Graphic 4">
            <a:extLst>
              <a:ext uri="{FF2B5EF4-FFF2-40B4-BE49-F238E27FC236}">
                <a16:creationId xmlns:a16="http://schemas.microsoft.com/office/drawing/2014/main" id="{808FB8C3-0599-49BC-A5D5-B86BEE3E7C4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83021" y="1294703"/>
            <a:ext cx="3835662" cy="2158109"/>
          </a:xfrm>
          <a:prstGeom prst="rect">
            <a:avLst/>
          </a:prstGeom>
        </p:spPr>
      </p:pic>
      <p:pic>
        <p:nvPicPr>
          <p:cNvPr id="6" name="Picture 6" descr="Chart, surface chart&#10;&#10;Description automatically generated">
            <a:extLst>
              <a:ext uri="{FF2B5EF4-FFF2-40B4-BE49-F238E27FC236}">
                <a16:creationId xmlns:a16="http://schemas.microsoft.com/office/drawing/2014/main" id="{4AB2ED02-9A93-4D5B-8F4C-1BF94A54CDB5}"/>
              </a:ext>
            </a:extLst>
          </p:cNvPr>
          <p:cNvPicPr>
            <a:picLocks noChangeAspect="1"/>
          </p:cNvPicPr>
          <p:nvPr/>
        </p:nvPicPr>
        <p:blipFill>
          <a:blip r:embed="rId4"/>
          <a:stretch>
            <a:fillRect/>
          </a:stretch>
        </p:blipFill>
        <p:spPr>
          <a:xfrm>
            <a:off x="5713350" y="3878286"/>
            <a:ext cx="2724806" cy="2188741"/>
          </a:xfrm>
          <a:prstGeom prst="rect">
            <a:avLst/>
          </a:prstGeom>
        </p:spPr>
      </p:pic>
      <p:pic>
        <p:nvPicPr>
          <p:cNvPr id="7" name="Picture 7" descr="Chart, bar chart&#10;&#10;Description automatically generated">
            <a:extLst>
              <a:ext uri="{FF2B5EF4-FFF2-40B4-BE49-F238E27FC236}">
                <a16:creationId xmlns:a16="http://schemas.microsoft.com/office/drawing/2014/main" id="{37C0BD05-E704-450B-BE61-3652599F65EF}"/>
              </a:ext>
            </a:extLst>
          </p:cNvPr>
          <p:cNvPicPr>
            <a:picLocks noChangeAspect="1"/>
          </p:cNvPicPr>
          <p:nvPr/>
        </p:nvPicPr>
        <p:blipFill>
          <a:blip r:embed="rId5"/>
          <a:stretch>
            <a:fillRect/>
          </a:stretch>
        </p:blipFill>
        <p:spPr>
          <a:xfrm>
            <a:off x="8686800" y="3773112"/>
            <a:ext cx="2863766" cy="2399088"/>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0DEF77D7-DDDE-4782-9379-41621D7D14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956687"/>
            <a:ext cx="962025" cy="857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234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Optimization Onramp</a:t>
            </a:r>
          </a:p>
        </p:txBody>
      </p:sp>
      <p:pic>
        <p:nvPicPr>
          <p:cNvPr id="5" name="Picture 4">
            <a:extLst>
              <a:ext uri="{FF2B5EF4-FFF2-40B4-BE49-F238E27FC236}">
                <a16:creationId xmlns:a16="http://schemas.microsoft.com/office/drawing/2014/main" id="{93F3DBF0-6637-7BEB-1F76-6C9290083E5A}"/>
              </a:ext>
            </a:extLst>
          </p:cNvPr>
          <p:cNvPicPr>
            <a:picLocks noChangeAspect="1"/>
          </p:cNvPicPr>
          <p:nvPr/>
        </p:nvPicPr>
        <p:blipFill>
          <a:blip r:embed="rId3"/>
          <a:stretch>
            <a:fillRect/>
          </a:stretch>
        </p:blipFill>
        <p:spPr>
          <a:xfrm>
            <a:off x="1199456" y="3717032"/>
            <a:ext cx="7902625" cy="1226926"/>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Optimization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extLst>
    <p:ext uri="{6950BFC3-D8DA-4A85-94F7-54DA5524770B}">
      <p188:commentRel xmlns:p188="http://schemas.microsoft.com/office/powerpoint/2018/8/main" r:id="rId2"/>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Optimization		</a:t>
            </a:r>
          </a:p>
          <a:p>
            <a:pPr marL="744220" lvl="1" indent="-286385"/>
            <a:r>
              <a:rPr lang="en-US" dirty="0"/>
              <a:t>Create MathWorks account</a:t>
            </a:r>
          </a:p>
          <a:p>
            <a:pPr marL="744220" lvl="1" indent="-286385"/>
            <a:r>
              <a:rPr lang="en-US" dirty="0"/>
              <a:t>Log in to Optimization Onramp / Test MATLAB Online</a:t>
            </a:r>
          </a:p>
          <a:p>
            <a:pPr marL="343535" indent="-343535"/>
            <a:r>
              <a:rPr lang="en-US" dirty="0">
                <a:highlight>
                  <a:srgbClr val="FFFF00"/>
                </a:highlight>
              </a:rPr>
              <a:t>6.30 pm – 8.00 pm</a:t>
            </a:r>
            <a:r>
              <a:rPr lang="en-US" dirty="0"/>
              <a:t>: Optimization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316747-4DAF-4A7F-971D-A5982FEFCE51}"/>
              </a:ext>
            </a:extLst>
          </p:cNvPr>
          <p:cNvSpPr>
            <a:spLocks noGrp="1"/>
          </p:cNvSpPr>
          <p:nvPr>
            <p:ph type="title"/>
          </p:nvPr>
        </p:nvSpPr>
        <p:spPr/>
        <p:txBody>
          <a:bodyPr/>
          <a:lstStyle/>
          <a:p>
            <a:r>
              <a:rPr lang="en-US" dirty="0"/>
              <a:t>What can you do with optimization?</a:t>
            </a:r>
          </a:p>
        </p:txBody>
      </p:sp>
      <p:pic>
        <p:nvPicPr>
          <p:cNvPr id="5" name="Picture 4">
            <a:extLst>
              <a:ext uri="{FF2B5EF4-FFF2-40B4-BE49-F238E27FC236}">
                <a16:creationId xmlns:a16="http://schemas.microsoft.com/office/drawing/2014/main" id="{44E780DB-A2EF-44CB-AFDF-F07F4F010D1E}"/>
              </a:ext>
            </a:extLst>
          </p:cNvPr>
          <p:cNvPicPr>
            <a:picLocks noChangeAspect="1"/>
          </p:cNvPicPr>
          <p:nvPr/>
        </p:nvPicPr>
        <p:blipFill rotWithShape="1">
          <a:blip r:embed="rId3"/>
          <a:srcRect t="6855" b="7355"/>
          <a:stretch/>
        </p:blipFill>
        <p:spPr>
          <a:xfrm>
            <a:off x="749546" y="1255329"/>
            <a:ext cx="2932289" cy="1920240"/>
          </a:xfrm>
          <a:prstGeom prst="rect">
            <a:avLst/>
          </a:prstGeom>
          <a:noFill/>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5D8B850-20CC-4F06-9603-BB5D35ED5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7521" y="4167160"/>
            <a:ext cx="3413761" cy="1920240"/>
          </a:xfrm>
          <a:prstGeom prst="rect">
            <a:avLst/>
          </a:prstGeom>
          <a:noFill/>
          <a:effectLst>
            <a:outerShdw blurRad="50800" dist="38100" dir="2700000" algn="tl" rotWithShape="0">
              <a:prstClr val="black">
                <a:alpha val="40000"/>
              </a:prstClr>
            </a:outerShdw>
          </a:effectLst>
        </p:spPr>
      </p:pic>
      <p:pic>
        <p:nvPicPr>
          <p:cNvPr id="9" name="Picture 8" descr="C:\Users\alanpoon\AppData\Local\Microsoft\Windows\INetCache\Content.Word\tessela-user-story-image.jpg">
            <a:extLst>
              <a:ext uri="{FF2B5EF4-FFF2-40B4-BE49-F238E27FC236}">
                <a16:creationId xmlns:a16="http://schemas.microsoft.com/office/drawing/2014/main" id="{0FFA2270-B264-495B-9B82-D32CFB06548E}"/>
              </a:ext>
            </a:extLst>
          </p:cNvPr>
          <p:cNvPicPr/>
          <p:nvPr/>
        </p:nvPicPr>
        <p:blipFill rotWithShape="1">
          <a:blip r:embed="rId5">
            <a:extLst>
              <a:ext uri="{28A0092B-C50C-407E-A947-70E740481C1C}">
                <a14:useLocalDpi xmlns:a14="http://schemas.microsoft.com/office/drawing/2010/main" val="0"/>
              </a:ext>
            </a:extLst>
          </a:blip>
          <a:srcRect r="15137"/>
          <a:stretch/>
        </p:blipFill>
        <p:spPr bwMode="auto">
          <a:xfrm>
            <a:off x="8287426" y="4056054"/>
            <a:ext cx="3359948" cy="1920240"/>
          </a:xfrm>
          <a:prstGeom prst="rect">
            <a:avLst/>
          </a:prstGeom>
          <a:noFill/>
          <a:effectLst>
            <a:outerShdw blurRad="50800" dist="38100" dir="2700000" algn="tl" rotWithShape="0">
              <a:prstClr val="black">
                <a:alpha val="40000"/>
              </a:prstClr>
            </a:outerShdw>
          </a:effectLst>
        </p:spPr>
      </p:pic>
      <p:sp>
        <p:nvSpPr>
          <p:cNvPr id="16" name="TextBox 15">
            <a:extLst>
              <a:ext uri="{FF2B5EF4-FFF2-40B4-BE49-F238E27FC236}">
                <a16:creationId xmlns:a16="http://schemas.microsoft.com/office/drawing/2014/main" id="{2E324E0E-5EA8-4A1E-BF02-B3A5827906CD}"/>
              </a:ext>
            </a:extLst>
          </p:cNvPr>
          <p:cNvSpPr txBox="1"/>
          <p:nvPr/>
        </p:nvSpPr>
        <p:spPr>
          <a:xfrm>
            <a:off x="7833800" y="6190171"/>
            <a:ext cx="4267200" cy="646331"/>
          </a:xfrm>
          <a:prstGeom prst="rect">
            <a:avLst/>
          </a:prstGeom>
          <a:noFill/>
        </p:spPr>
        <p:txBody>
          <a:bodyPr wrap="square" rtlCol="0">
            <a:spAutoFit/>
          </a:bodyPr>
          <a:lstStyle/>
          <a:p>
            <a:pPr algn="ctr"/>
            <a:r>
              <a:rPr lang="en-US" b="1" dirty="0" err="1">
                <a:solidFill>
                  <a:schemeClr val="accent1">
                    <a:lumMod val="75000"/>
                  </a:schemeClr>
                </a:solidFill>
                <a:latin typeface="Arial" pitchFamily="34" charset="0"/>
                <a:cs typeface="Arial" pitchFamily="34" charset="0"/>
                <a:hlinkClick r:id="rId6">
                  <a:extLst>
                    <a:ext uri="{A12FA001-AC4F-418D-AE19-62706E023703}">
                      <ahyp:hlinkClr xmlns:ahyp="http://schemas.microsoft.com/office/drawing/2018/hyperlinkcolor" val="tx"/>
                    </a:ext>
                  </a:extLst>
                </a:hlinkClick>
              </a:rPr>
              <a:t>Tessella</a:t>
            </a:r>
            <a:r>
              <a:rPr lang="en-US" b="1" dirty="0">
                <a:solidFill>
                  <a:schemeClr val="accent1">
                    <a:lumMod val="75000"/>
                  </a:schemeClr>
                </a:solidFill>
                <a:latin typeface="Arial" pitchFamily="34" charset="0"/>
                <a:cs typeface="Arial" pitchFamily="34" charset="0"/>
                <a:hlinkClick r:id="rId6">
                  <a:extLst>
                    <a:ext uri="{A12FA001-AC4F-418D-AE19-62706E023703}">
                      <ahyp:hlinkClr xmlns:ahyp="http://schemas.microsoft.com/office/drawing/2018/hyperlinkcolor" val="tx"/>
                    </a:ext>
                  </a:extLst>
                </a:hlinkClick>
              </a:rPr>
              <a:t>:</a:t>
            </a:r>
            <a:r>
              <a:rPr lang="en-US" dirty="0">
                <a:solidFill>
                  <a:schemeClr val="accent1">
                    <a:lumMod val="75000"/>
                  </a:schemeClr>
                </a:solidFill>
                <a:latin typeface="Arial" pitchFamily="34" charset="0"/>
                <a:cs typeface="Arial" pitchFamily="34" charset="0"/>
                <a:hlinkClick r:id="rId6">
                  <a:extLst>
                    <a:ext uri="{A12FA001-AC4F-418D-AE19-62706E023703}">
                      <ahyp:hlinkClr xmlns:ahyp="http://schemas.microsoft.com/office/drawing/2018/hyperlinkcolor" val="tx"/>
                    </a:ext>
                  </a:extLst>
                </a:hlinkClick>
              </a:rPr>
              <a:t> Minimize propellant consumption</a:t>
            </a:r>
            <a:endParaRPr lang="en-US" dirty="0">
              <a:solidFill>
                <a:schemeClr val="accent1">
                  <a:lumMod val="75000"/>
                </a:schemeClr>
              </a:solidFill>
              <a:latin typeface="Arial" pitchFamily="34" charset="0"/>
              <a:cs typeface="Arial" pitchFamily="34" charset="0"/>
            </a:endParaRPr>
          </a:p>
        </p:txBody>
      </p:sp>
      <p:sp>
        <p:nvSpPr>
          <p:cNvPr id="18" name="TextBox 17">
            <a:extLst>
              <a:ext uri="{FF2B5EF4-FFF2-40B4-BE49-F238E27FC236}">
                <a16:creationId xmlns:a16="http://schemas.microsoft.com/office/drawing/2014/main" id="{7868FA0C-F8EA-4089-B245-B00EB8FBCB03}"/>
              </a:ext>
            </a:extLst>
          </p:cNvPr>
          <p:cNvSpPr txBox="1"/>
          <p:nvPr/>
        </p:nvSpPr>
        <p:spPr>
          <a:xfrm>
            <a:off x="289245" y="3389446"/>
            <a:ext cx="3579037" cy="646331"/>
          </a:xfrm>
          <a:prstGeom prst="rect">
            <a:avLst/>
          </a:prstGeom>
          <a:noFill/>
        </p:spPr>
        <p:txBody>
          <a:bodyPr wrap="square" rtlCol="0">
            <a:spAutoFit/>
          </a:bodyPr>
          <a:lstStyle/>
          <a:p>
            <a:pPr algn="ctr"/>
            <a:r>
              <a:rPr lang="en-US" b="1" dirty="0" err="1">
                <a:solidFill>
                  <a:schemeClr val="accent1">
                    <a:lumMod val="75000"/>
                  </a:schemeClr>
                </a:solidFill>
                <a:latin typeface="Arial" pitchFamily="34" charset="0"/>
                <a:cs typeface="Arial" pitchFamily="34" charset="0"/>
                <a:hlinkClick r:id="rId7">
                  <a:extLst>
                    <a:ext uri="{A12FA001-AC4F-418D-AE19-62706E023703}">
                      <ahyp:hlinkClr xmlns:ahyp="http://schemas.microsoft.com/office/drawing/2018/hyperlinkcolor" val="tx"/>
                    </a:ext>
                  </a:extLst>
                </a:hlinkClick>
              </a:rPr>
              <a:t>BuildingIQ</a:t>
            </a:r>
            <a:r>
              <a:rPr lang="en-US" b="1" dirty="0">
                <a:solidFill>
                  <a:schemeClr val="accent1">
                    <a:lumMod val="75000"/>
                  </a:schemeClr>
                </a:solidFill>
                <a:latin typeface="Arial" pitchFamily="34" charset="0"/>
                <a:cs typeface="Arial" pitchFamily="34" charset="0"/>
                <a:hlinkClick r:id="rId7">
                  <a:extLst>
                    <a:ext uri="{A12FA001-AC4F-418D-AE19-62706E023703}">
                      <ahyp:hlinkClr xmlns:ahyp="http://schemas.microsoft.com/office/drawing/2018/hyperlinkcolor" val="tx"/>
                    </a:ext>
                  </a:extLst>
                </a:hlinkClick>
              </a:rPr>
              <a:t>: </a:t>
            </a:r>
            <a:r>
              <a:rPr lang="en-US" dirty="0">
                <a:solidFill>
                  <a:schemeClr val="accent1">
                    <a:lumMod val="75000"/>
                  </a:schemeClr>
                </a:solidFill>
                <a:latin typeface="Arial" pitchFamily="34" charset="0"/>
                <a:cs typeface="Arial" pitchFamily="34" charset="0"/>
                <a:hlinkClick r:id="rId7">
                  <a:extLst>
                    <a:ext uri="{A12FA001-AC4F-418D-AE19-62706E023703}">
                      <ahyp:hlinkClr xmlns:ahyp="http://schemas.microsoft.com/office/drawing/2018/hyperlinkcolor" val="tx"/>
                    </a:ext>
                  </a:extLst>
                </a:hlinkClick>
              </a:rPr>
              <a:t>Reduce energy consumption</a:t>
            </a:r>
            <a:endParaRPr lang="en-US" u="sng" dirty="0">
              <a:solidFill>
                <a:schemeClr val="accent1">
                  <a:lumMod val="75000"/>
                </a:schemeClr>
              </a:solidFill>
              <a:latin typeface="Arial" pitchFamily="34" charset="0"/>
              <a:cs typeface="Arial" pitchFamily="34" charset="0"/>
            </a:endParaRPr>
          </a:p>
        </p:txBody>
      </p:sp>
      <p:sp>
        <p:nvSpPr>
          <p:cNvPr id="15" name="TextBox 14">
            <a:extLst>
              <a:ext uri="{FF2B5EF4-FFF2-40B4-BE49-F238E27FC236}">
                <a16:creationId xmlns:a16="http://schemas.microsoft.com/office/drawing/2014/main" id="{CDE27193-165E-4B4E-A664-C27BA2C6C0AD}"/>
              </a:ext>
            </a:extLst>
          </p:cNvPr>
          <p:cNvSpPr txBox="1"/>
          <p:nvPr/>
        </p:nvSpPr>
        <p:spPr>
          <a:xfrm>
            <a:off x="8169472" y="3389446"/>
            <a:ext cx="3595857" cy="369332"/>
          </a:xfrm>
          <a:prstGeom prst="rect">
            <a:avLst/>
          </a:prstGeom>
          <a:noFill/>
        </p:spPr>
        <p:txBody>
          <a:bodyPr wrap="none" rtlCol="0">
            <a:spAutoFit/>
          </a:bodyPr>
          <a:lstStyle/>
          <a:p>
            <a:pPr algn="ctr"/>
            <a:r>
              <a:rPr lang="en-US" b="1" dirty="0">
                <a:solidFill>
                  <a:schemeClr val="accent1">
                    <a:lumMod val="75000"/>
                  </a:schemeClr>
                </a:solidFill>
                <a:latin typeface="Arial" pitchFamily="34" charset="0"/>
                <a:cs typeface="Arial" pitchFamily="34" charset="0"/>
                <a:hlinkClick r:id="rId8">
                  <a:extLst>
                    <a:ext uri="{A12FA001-AC4F-418D-AE19-62706E023703}">
                      <ahyp:hlinkClr xmlns:ahyp="http://schemas.microsoft.com/office/drawing/2018/hyperlinkcolor" val="tx"/>
                    </a:ext>
                  </a:extLst>
                </a:hlinkClick>
              </a:rPr>
              <a:t>PTTEP: </a:t>
            </a:r>
            <a:r>
              <a:rPr lang="en-US" dirty="0">
                <a:solidFill>
                  <a:schemeClr val="accent1">
                    <a:lumMod val="75000"/>
                  </a:schemeClr>
                </a:solidFill>
                <a:latin typeface="Arial" pitchFamily="34" charset="0"/>
                <a:cs typeface="Arial" pitchFamily="34" charset="0"/>
                <a:hlinkClick r:id="rId8">
                  <a:extLst>
                    <a:ext uri="{A12FA001-AC4F-418D-AE19-62706E023703}">
                      <ahyp:hlinkClr xmlns:ahyp="http://schemas.microsoft.com/office/drawing/2018/hyperlinkcolor" val="tx"/>
                    </a:ext>
                  </a:extLst>
                </a:hlinkClick>
              </a:rPr>
              <a:t>Plan gas field production</a:t>
            </a:r>
            <a:endParaRPr lang="en-US" dirty="0">
              <a:solidFill>
                <a:schemeClr val="accent1">
                  <a:lumMod val="75000"/>
                </a:schemeClr>
              </a:solidFill>
              <a:latin typeface="Arial" pitchFamily="34" charset="0"/>
              <a:cs typeface="Arial" pitchFamily="34" charset="0"/>
            </a:endParaRPr>
          </a:p>
        </p:txBody>
      </p:sp>
      <p:pic>
        <p:nvPicPr>
          <p:cNvPr id="19" name="Picture 18">
            <a:extLst>
              <a:ext uri="{FF2B5EF4-FFF2-40B4-BE49-F238E27FC236}">
                <a16:creationId xmlns:a16="http://schemas.microsoft.com/office/drawing/2014/main" id="{0CB3974E-0A35-49BD-9BD2-8336A678B2D2}"/>
              </a:ext>
            </a:extLst>
          </p:cNvPr>
          <p:cNvPicPr>
            <a:picLocks noChangeAspect="1"/>
          </p:cNvPicPr>
          <p:nvPr/>
        </p:nvPicPr>
        <p:blipFill>
          <a:blip r:embed="rId9"/>
          <a:stretch>
            <a:fillRect/>
          </a:stretch>
        </p:blipFill>
        <p:spPr>
          <a:xfrm>
            <a:off x="8271750" y="1255329"/>
            <a:ext cx="3391301" cy="1920240"/>
          </a:xfrm>
          <a:prstGeom prst="rect">
            <a:avLst/>
          </a:prstGeom>
          <a:noFill/>
          <a:effectLst>
            <a:outerShdw blurRad="50800" dist="38100" dir="2700000" algn="tl" rotWithShape="0">
              <a:prstClr val="black">
                <a:alpha val="40000"/>
              </a:prstClr>
            </a:outerShdw>
          </a:effectLst>
        </p:spPr>
      </p:pic>
      <p:sp>
        <p:nvSpPr>
          <p:cNvPr id="20" name="TextBox 19">
            <a:extLst>
              <a:ext uri="{FF2B5EF4-FFF2-40B4-BE49-F238E27FC236}">
                <a16:creationId xmlns:a16="http://schemas.microsoft.com/office/drawing/2014/main" id="{86B3B16A-5297-428B-B2C3-34908A603314}"/>
              </a:ext>
            </a:extLst>
          </p:cNvPr>
          <p:cNvSpPr txBox="1"/>
          <p:nvPr/>
        </p:nvSpPr>
        <p:spPr>
          <a:xfrm>
            <a:off x="4126997" y="3389672"/>
            <a:ext cx="3734805" cy="369332"/>
          </a:xfrm>
          <a:prstGeom prst="rect">
            <a:avLst/>
          </a:prstGeom>
          <a:noFill/>
        </p:spPr>
        <p:txBody>
          <a:bodyPr wrap="square" rtlCol="0">
            <a:spAutoFit/>
          </a:bodyPr>
          <a:lstStyle/>
          <a:p>
            <a:pPr algn="ctr"/>
            <a:r>
              <a:rPr lang="en-US" b="1" dirty="0">
                <a:solidFill>
                  <a:schemeClr val="accent1">
                    <a:lumMod val="75000"/>
                  </a:schemeClr>
                </a:solidFill>
                <a:latin typeface="Arial" pitchFamily="34" charset="0"/>
                <a:cs typeface="Arial" pitchFamily="34" charset="0"/>
                <a:hlinkClick r:id="rId10">
                  <a:extLst>
                    <a:ext uri="{A12FA001-AC4F-418D-AE19-62706E023703}">
                      <ahyp:hlinkClr xmlns:ahyp="http://schemas.microsoft.com/office/drawing/2018/hyperlinkcolor" val="tx"/>
                    </a:ext>
                  </a:extLst>
                </a:hlinkClick>
              </a:rPr>
              <a:t>Realtek: </a:t>
            </a:r>
            <a:r>
              <a:rPr lang="en-US" dirty="0">
                <a:solidFill>
                  <a:schemeClr val="accent1">
                    <a:lumMod val="75000"/>
                  </a:schemeClr>
                </a:solidFill>
                <a:latin typeface="Arial" pitchFamily="34" charset="0"/>
                <a:cs typeface="Arial" pitchFamily="34" charset="0"/>
                <a:hlinkClick r:id="rId10">
                  <a:extLst>
                    <a:ext uri="{A12FA001-AC4F-418D-AE19-62706E023703}">
                      <ahyp:hlinkClr xmlns:ahyp="http://schemas.microsoft.com/office/drawing/2018/hyperlinkcolor" val="tx"/>
                    </a:ext>
                  </a:extLst>
                </a:hlinkClick>
              </a:rPr>
              <a:t>Optimize designs</a:t>
            </a:r>
            <a:endParaRPr lang="en-US" dirty="0">
              <a:solidFill>
                <a:schemeClr val="accent1">
                  <a:lumMod val="75000"/>
                </a:schemeClr>
              </a:solidFill>
              <a:latin typeface="Arial" pitchFamily="34" charset="0"/>
              <a:cs typeface="Arial" pitchFamily="34" charset="0"/>
            </a:endParaRPr>
          </a:p>
        </p:txBody>
      </p:sp>
      <p:pic>
        <p:nvPicPr>
          <p:cNvPr id="21" name="Picture 4">
            <a:extLst>
              <a:ext uri="{FF2B5EF4-FFF2-40B4-BE49-F238E27FC236}">
                <a16:creationId xmlns:a16="http://schemas.microsoft.com/office/drawing/2014/main" id="{49BC4C2E-5D1D-45A8-A0DE-F53107D2E1B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9120" y="1255555"/>
            <a:ext cx="3413760" cy="19202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A4E2A84-26C4-43AD-94E2-5743AB598BA8}"/>
              </a:ext>
            </a:extLst>
          </p:cNvPr>
          <p:cNvSpPr txBox="1"/>
          <p:nvPr/>
        </p:nvSpPr>
        <p:spPr>
          <a:xfrm>
            <a:off x="3938197" y="6213478"/>
            <a:ext cx="3874002" cy="646331"/>
          </a:xfrm>
          <a:prstGeom prst="rect">
            <a:avLst/>
          </a:prstGeom>
          <a:noFill/>
        </p:spPr>
        <p:txBody>
          <a:bodyPr wrap="square" rtlCol="0">
            <a:spAutoFit/>
          </a:bodyPr>
          <a:lstStyle/>
          <a:p>
            <a:pPr algn="ctr"/>
            <a:r>
              <a:rPr lang="en-US" b="1" dirty="0" err="1">
                <a:solidFill>
                  <a:srgbClr val="5384BE"/>
                </a:solidFill>
                <a:latin typeface="Arial" pitchFamily="34" charset="0"/>
                <a:cs typeface="Arial" pitchFamily="34" charset="0"/>
                <a:hlinkClick r:id="rId12">
                  <a:extLst>
                    <a:ext uri="{A12FA001-AC4F-418D-AE19-62706E023703}">
                      <ahyp:hlinkClr xmlns:ahyp="http://schemas.microsoft.com/office/drawing/2018/hyperlinkcolor" val="tx"/>
                    </a:ext>
                  </a:extLst>
                </a:hlinkClick>
              </a:rPr>
              <a:t>Clearpath</a:t>
            </a:r>
            <a:r>
              <a:rPr lang="en-US" b="1" dirty="0">
                <a:solidFill>
                  <a:srgbClr val="5384BE"/>
                </a:solidFill>
                <a:latin typeface="Arial" pitchFamily="34" charset="0"/>
                <a:cs typeface="Arial" pitchFamily="34" charset="0"/>
                <a:hlinkClick r:id="rId12">
                  <a:extLst>
                    <a:ext uri="{A12FA001-AC4F-418D-AE19-62706E023703}">
                      <ahyp:hlinkClr xmlns:ahyp="http://schemas.microsoft.com/office/drawing/2018/hyperlinkcolor" val="tx"/>
                    </a:ext>
                  </a:extLst>
                </a:hlinkClick>
              </a:rPr>
              <a:t> Robotics</a:t>
            </a:r>
            <a:r>
              <a:rPr lang="en-US" dirty="0">
                <a:solidFill>
                  <a:srgbClr val="5384BE"/>
                </a:solidFill>
                <a:latin typeface="Arial" pitchFamily="34" charset="0"/>
                <a:cs typeface="Arial" pitchFamily="34" charset="0"/>
                <a:hlinkClick r:id="rId12">
                  <a:extLst>
                    <a:ext uri="{A12FA001-AC4F-418D-AE19-62706E023703}">
                      <ahyp:hlinkClr xmlns:ahyp="http://schemas.microsoft.com/office/drawing/2018/hyperlinkcolor" val="tx"/>
                    </a:ext>
                  </a:extLst>
                </a:hlinkClick>
              </a:rPr>
              <a:t>: Minimize travel distance</a:t>
            </a:r>
            <a:endParaRPr lang="en-US" dirty="0">
              <a:solidFill>
                <a:srgbClr val="5384BE"/>
              </a:solidFill>
              <a:latin typeface="Arial" pitchFamily="34" charset="0"/>
              <a:cs typeface="Arial" pitchFamily="34" charset="0"/>
            </a:endParaRPr>
          </a:p>
        </p:txBody>
      </p:sp>
      <p:sp>
        <p:nvSpPr>
          <p:cNvPr id="23" name="TextBox 22">
            <a:extLst>
              <a:ext uri="{FF2B5EF4-FFF2-40B4-BE49-F238E27FC236}">
                <a16:creationId xmlns:a16="http://schemas.microsoft.com/office/drawing/2014/main" id="{B091508F-F768-4E3E-96D7-F8292DD41930}"/>
              </a:ext>
            </a:extLst>
          </p:cNvPr>
          <p:cNvSpPr txBox="1"/>
          <p:nvPr/>
        </p:nvSpPr>
        <p:spPr>
          <a:xfrm>
            <a:off x="211362" y="6233523"/>
            <a:ext cx="3734805" cy="369332"/>
          </a:xfrm>
          <a:prstGeom prst="rect">
            <a:avLst/>
          </a:prstGeom>
          <a:noFill/>
        </p:spPr>
        <p:txBody>
          <a:bodyPr wrap="square" rtlCol="0">
            <a:spAutoFit/>
          </a:bodyPr>
          <a:lstStyle/>
          <a:p>
            <a:pPr algn="ctr"/>
            <a:r>
              <a:rPr lang="en-US" b="1" dirty="0">
                <a:solidFill>
                  <a:schemeClr val="accent1">
                    <a:lumMod val="75000"/>
                  </a:schemeClr>
                </a:solidFill>
                <a:latin typeface="Arial" pitchFamily="34" charset="0"/>
                <a:cs typeface="Arial" pitchFamily="34" charset="0"/>
                <a:hlinkClick r:id="rId13">
                  <a:extLst>
                    <a:ext uri="{A12FA001-AC4F-418D-AE19-62706E023703}">
                      <ahyp:hlinkClr xmlns:ahyp="http://schemas.microsoft.com/office/drawing/2018/hyperlinkcolor" val="tx"/>
                    </a:ext>
                  </a:extLst>
                </a:hlinkClick>
              </a:rPr>
              <a:t>STIWA: </a:t>
            </a:r>
            <a:r>
              <a:rPr lang="en-US" dirty="0">
                <a:solidFill>
                  <a:schemeClr val="accent1">
                    <a:lumMod val="75000"/>
                  </a:schemeClr>
                </a:solidFill>
                <a:latin typeface="Arial" pitchFamily="34" charset="0"/>
                <a:cs typeface="Arial" pitchFamily="34" charset="0"/>
                <a:hlinkClick r:id="rId13">
                  <a:extLst>
                    <a:ext uri="{A12FA001-AC4F-418D-AE19-62706E023703}">
                      <ahyp:hlinkClr xmlns:ahyp="http://schemas.microsoft.com/office/drawing/2018/hyperlinkcolor" val="tx"/>
                    </a:ext>
                  </a:extLst>
                </a:hlinkClick>
              </a:rPr>
              <a:t>Optimize trajectories</a:t>
            </a:r>
            <a:endParaRPr lang="en-US" dirty="0">
              <a:solidFill>
                <a:schemeClr val="accent1">
                  <a:lumMod val="75000"/>
                </a:schemeClr>
              </a:solidFill>
              <a:latin typeface="Arial" pitchFamily="34" charset="0"/>
              <a:cs typeface="Arial" pitchFamily="34" charset="0"/>
            </a:endParaRPr>
          </a:p>
        </p:txBody>
      </p:sp>
      <p:pic>
        <p:nvPicPr>
          <p:cNvPr id="24" name="Picture 8">
            <a:extLst>
              <a:ext uri="{FF2B5EF4-FFF2-40B4-BE49-F238E27FC236}">
                <a16:creationId xmlns:a16="http://schemas.microsoft.com/office/drawing/2014/main" id="{89346E04-D0E8-4781-9F72-6B0953098AE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67131" y="4167160"/>
            <a:ext cx="3423269" cy="19202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5451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Process</a:t>
            </a:r>
          </a:p>
        </p:txBody>
      </p:sp>
      <p:sp>
        <p:nvSpPr>
          <p:cNvPr id="7" name="Flowchart: Decision 6"/>
          <p:cNvSpPr/>
          <p:nvPr/>
        </p:nvSpPr>
        <p:spPr>
          <a:xfrm>
            <a:off x="6705600" y="3865418"/>
            <a:ext cx="2171700" cy="1316182"/>
          </a:xfrm>
          <a:prstGeom prst="flowChartDecisio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Flowchart: Process 9"/>
          <p:cNvSpPr/>
          <p:nvPr/>
        </p:nvSpPr>
        <p:spPr>
          <a:xfrm>
            <a:off x="4815839" y="1676400"/>
            <a:ext cx="1600200" cy="1066800"/>
          </a:xfrm>
          <a:prstGeom prst="flowChartProcess">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latin typeface="Arial" pitchFamily="34" charset="0"/>
                <a:cs typeface="Arial" pitchFamily="34" charset="0"/>
              </a:rPr>
              <a:t>Modify Design Variables</a:t>
            </a:r>
          </a:p>
        </p:txBody>
      </p:sp>
      <p:cxnSp>
        <p:nvCxnSpPr>
          <p:cNvPr id="28" name="Straight Arrow Connector 27"/>
          <p:cNvCxnSpPr>
            <a:stCxn id="8" idx="3"/>
            <a:endCxn id="7" idx="1"/>
          </p:cNvCxnSpPr>
          <p:nvPr/>
        </p:nvCxnSpPr>
        <p:spPr>
          <a:xfrm>
            <a:off x="6192338" y="4520541"/>
            <a:ext cx="513263" cy="2969"/>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8" name="Flowchart: Terminator 37"/>
          <p:cNvSpPr/>
          <p:nvPr/>
        </p:nvSpPr>
        <p:spPr>
          <a:xfrm>
            <a:off x="9296400" y="4177146"/>
            <a:ext cx="1295400" cy="692727"/>
          </a:xfrm>
          <a:prstGeom prst="flowChartTerminator">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Optimal Design</a:t>
            </a:r>
          </a:p>
        </p:txBody>
      </p:sp>
      <p:cxnSp>
        <p:nvCxnSpPr>
          <p:cNvPr id="42" name="Straight Arrow Connector 41"/>
          <p:cNvCxnSpPr>
            <a:stCxn id="7" idx="3"/>
            <a:endCxn id="38" idx="1"/>
          </p:cNvCxnSpPr>
          <p:nvPr/>
        </p:nvCxnSpPr>
        <p:spPr>
          <a:xfrm>
            <a:off x="8877300" y="4523509"/>
            <a:ext cx="419100" cy="0"/>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6" idx="5"/>
            <a:endCxn id="8" idx="1"/>
          </p:cNvCxnSpPr>
          <p:nvPr/>
        </p:nvCxnSpPr>
        <p:spPr>
          <a:xfrm flipV="1">
            <a:off x="3383280" y="4520540"/>
            <a:ext cx="1656260" cy="2970"/>
          </a:xfrm>
          <a:prstGeom prst="straightConnector1">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10" idx="1"/>
          </p:cNvCxnSpPr>
          <p:nvPr/>
        </p:nvCxnSpPr>
        <p:spPr>
          <a:xfrm rot="10800000" flipV="1">
            <a:off x="3848104" y="2209800"/>
            <a:ext cx="967737" cy="2313708"/>
          </a:xfrm>
          <a:prstGeom prst="bentConnector2">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953250" y="4191000"/>
            <a:ext cx="1676400" cy="707886"/>
          </a:xfrm>
          <a:prstGeom prst="rect">
            <a:avLst/>
          </a:prstGeom>
          <a:noFill/>
        </p:spPr>
        <p:txBody>
          <a:bodyPr wrap="square" rtlCol="0">
            <a:spAutoFit/>
          </a:bodyPr>
          <a:lstStyle/>
          <a:p>
            <a:pPr algn="ctr"/>
            <a:r>
              <a:rPr lang="en-US" sz="2000" b="1" dirty="0">
                <a:solidFill>
                  <a:schemeClr val="bg1"/>
                </a:solidFill>
                <a:latin typeface="Arial" pitchFamily="34" charset="0"/>
                <a:cs typeface="Arial" pitchFamily="34" charset="0"/>
              </a:rPr>
              <a:t>Objectives</a:t>
            </a:r>
          </a:p>
          <a:p>
            <a:pPr algn="ctr"/>
            <a:r>
              <a:rPr lang="en-US" sz="2000" b="1" dirty="0">
                <a:solidFill>
                  <a:schemeClr val="bg1"/>
                </a:solidFill>
                <a:latin typeface="Arial" pitchFamily="34" charset="0"/>
                <a:cs typeface="Arial" pitchFamily="34" charset="0"/>
              </a:rPr>
              <a:t>met?</a:t>
            </a:r>
          </a:p>
        </p:txBody>
      </p:sp>
      <p:cxnSp>
        <p:nvCxnSpPr>
          <p:cNvPr id="14" name="Elbow Connector 13"/>
          <p:cNvCxnSpPr>
            <a:stCxn id="7" idx="0"/>
            <a:endCxn id="10" idx="3"/>
          </p:cNvCxnSpPr>
          <p:nvPr/>
        </p:nvCxnSpPr>
        <p:spPr>
          <a:xfrm rot="16200000" flipV="1">
            <a:off x="6275936" y="2349904"/>
            <a:ext cx="1655618" cy="1375411"/>
          </a:xfrm>
          <a:prstGeom prst="bentConnector2">
            <a:avLst/>
          </a:prstGeom>
          <a:ln w="50800">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7791450" y="3467485"/>
            <a:ext cx="666750" cy="400110"/>
          </a:xfrm>
          <a:prstGeom prst="rect">
            <a:avLst/>
          </a:prstGeom>
          <a:noFill/>
        </p:spPr>
        <p:txBody>
          <a:bodyPr wrap="square" rtlCol="0">
            <a:spAutoFit/>
          </a:bodyPr>
          <a:lstStyle/>
          <a:p>
            <a:r>
              <a:rPr lang="en-US" sz="2000" dirty="0">
                <a:latin typeface="Arial" pitchFamily="34" charset="0"/>
                <a:cs typeface="Arial" pitchFamily="34" charset="0"/>
              </a:rPr>
              <a:t>No</a:t>
            </a:r>
          </a:p>
        </p:txBody>
      </p:sp>
      <p:sp>
        <p:nvSpPr>
          <p:cNvPr id="18" name="TextBox 17"/>
          <p:cNvSpPr txBox="1"/>
          <p:nvPr/>
        </p:nvSpPr>
        <p:spPr>
          <a:xfrm>
            <a:off x="8629650" y="4034531"/>
            <a:ext cx="666750" cy="400110"/>
          </a:xfrm>
          <a:prstGeom prst="rect">
            <a:avLst/>
          </a:prstGeom>
          <a:noFill/>
        </p:spPr>
        <p:txBody>
          <a:bodyPr wrap="square" rtlCol="0">
            <a:spAutoFit/>
          </a:bodyPr>
          <a:lstStyle/>
          <a:p>
            <a:r>
              <a:rPr lang="en-US" sz="2000" dirty="0">
                <a:latin typeface="Arial" pitchFamily="34" charset="0"/>
                <a:cs typeface="Arial" pitchFamily="34" charset="0"/>
              </a:rPr>
              <a:t>Yes</a:t>
            </a:r>
          </a:p>
        </p:txBody>
      </p:sp>
      <p:sp>
        <p:nvSpPr>
          <p:cNvPr id="6" name="Flowchart: Data 5"/>
          <p:cNvSpPr/>
          <p:nvPr/>
        </p:nvSpPr>
        <p:spPr>
          <a:xfrm>
            <a:off x="1600200" y="4107874"/>
            <a:ext cx="1981200" cy="831273"/>
          </a:xfrm>
          <a:prstGeom prst="flowChartInputOutpu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latin typeface="Arial" pitchFamily="34" charset="0"/>
                <a:cs typeface="Arial" pitchFamily="34" charset="0"/>
              </a:rPr>
              <a:t>Initial Design Variables</a:t>
            </a:r>
          </a:p>
        </p:txBody>
      </p:sp>
      <p:sp>
        <p:nvSpPr>
          <p:cNvPr id="8" name="Flowchart: Process 7"/>
          <p:cNvSpPr/>
          <p:nvPr/>
        </p:nvSpPr>
        <p:spPr>
          <a:xfrm>
            <a:off x="5039541" y="4171208"/>
            <a:ext cx="1152797" cy="698665"/>
          </a:xfrm>
          <a:prstGeom prst="flowChartProcess">
            <a:avLst/>
          </a:prstGeom>
          <a:solidFill>
            <a:schemeClr val="accent1">
              <a:lumMod val="75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System</a:t>
            </a:r>
          </a:p>
        </p:txBody>
      </p:sp>
    </p:spTree>
    <p:extLst>
      <p:ext uri="{BB962C8B-B14F-4D97-AF65-F5344CB8AC3E}">
        <p14:creationId xmlns:p14="http://schemas.microsoft.com/office/powerpoint/2010/main" val="204663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wipe(left)">
                                      <p:cBhvr>
                                        <p:cTn id="15" dur="500"/>
                                        <p:tgtEl>
                                          <p:spTgt spid="2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500"/>
                            </p:stCondLst>
                            <p:childTnLst>
                              <p:par>
                                <p:cTn id="26" presetID="22" presetClass="entr" presetSubtype="2"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right)">
                                      <p:cBhvr>
                                        <p:cTn id="28" dur="500"/>
                                        <p:tgtEl>
                                          <p:spTgt spid="14"/>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500"/>
                            </p:stCondLst>
                            <p:childTnLst>
                              <p:par>
                                <p:cTn id="34" presetID="22" presetClass="entr" presetSubtype="1" fill="hold" nodeType="afterEffect">
                                  <p:stCondLst>
                                    <p:cond delay="0"/>
                                  </p:stCondLst>
                                  <p:childTnLst>
                                    <p:set>
                                      <p:cBhvr>
                                        <p:cTn id="35" dur="1" fill="hold">
                                          <p:stCondLst>
                                            <p:cond delay="0"/>
                                          </p:stCondLst>
                                        </p:cTn>
                                        <p:tgtEl>
                                          <p:spTgt spid="55"/>
                                        </p:tgtEl>
                                        <p:attrNameLst>
                                          <p:attrName>style.visibility</p:attrName>
                                        </p:attrNameLst>
                                      </p:cBhvr>
                                      <p:to>
                                        <p:strVal val="visible"/>
                                      </p:to>
                                    </p:set>
                                    <p:animEffect transition="in" filter="wipe(up)">
                                      <p:cBhvr>
                                        <p:cTn id="36" dur="500"/>
                                        <p:tgtEl>
                                          <p:spTgt spid="55"/>
                                        </p:tgtEl>
                                      </p:cBhvr>
                                    </p:animEffect>
                                  </p:childTnLst>
                                </p:cTn>
                              </p:par>
                              <p:par>
                                <p:cTn id="37" presetID="10" presetClass="exit" presetSubtype="0" fill="hold"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4" nodeType="withEffect">
                                  <p:stCondLst>
                                    <p:cond delay="0"/>
                                  </p:stCondLst>
                                  <p:childTnLst>
                                    <p:animEffect transition="out" filter="fade">
                                      <p:cBhvr>
                                        <p:cTn id="41" dur="500"/>
                                        <p:tgtEl>
                                          <p:spTgt spid="8"/>
                                        </p:tgtEl>
                                      </p:cBhvr>
                                    </p:animEffect>
                                    <p:set>
                                      <p:cBhvr>
                                        <p:cTn id="42" dur="1" fill="hold">
                                          <p:stCondLst>
                                            <p:cond delay="499"/>
                                          </p:stCondLst>
                                        </p:cTn>
                                        <p:tgtEl>
                                          <p:spTgt spid="8"/>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8"/>
                                        </p:tgtEl>
                                      </p:cBhvr>
                                    </p:animEffect>
                                    <p:set>
                                      <p:cBhvr>
                                        <p:cTn id="45" dur="1" fill="hold">
                                          <p:stCondLst>
                                            <p:cond delay="499"/>
                                          </p:stCondLst>
                                        </p:cTn>
                                        <p:tgtEl>
                                          <p:spTgt spid="28"/>
                                        </p:tgtEl>
                                        <p:attrNameLst>
                                          <p:attrName>style.visibility</p:attrName>
                                        </p:attrNameLst>
                                      </p:cBhvr>
                                      <p:to>
                                        <p:strVal val="hidden"/>
                                      </p:to>
                                    </p:set>
                                  </p:childTnLst>
                                </p:cTn>
                              </p:par>
                            </p:childTnLst>
                          </p:cTn>
                        </p:par>
                        <p:par>
                          <p:cTn id="46" fill="hold">
                            <p:stCondLst>
                              <p:cond delay="2000"/>
                            </p:stCondLst>
                            <p:childTnLst>
                              <p:par>
                                <p:cTn id="47" presetID="22" presetClass="entr" presetSubtype="8" fill="hold"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par>
                          <p:cTn id="50" fill="hold">
                            <p:stCondLst>
                              <p:cond delay="2500"/>
                            </p:stCondLst>
                            <p:childTnLst>
                              <p:par>
                                <p:cTn id="51" presetID="10" presetClass="entr" presetSubtype="0" fill="hold" grpId="1" nodeType="after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childTnLst>
                                </p:cTn>
                              </p:par>
                            </p:childTnLst>
                          </p:cTn>
                        </p:par>
                        <p:par>
                          <p:cTn id="54" fill="hold">
                            <p:stCondLst>
                              <p:cond delay="3000"/>
                            </p:stCondLst>
                            <p:childTnLst>
                              <p:par>
                                <p:cTn id="55" presetID="22" presetClass="entr" presetSubtype="8" fill="hold" nodeType="after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par>
                          <p:cTn id="58" fill="hold">
                            <p:stCondLst>
                              <p:cond delay="3500"/>
                            </p:stCondLst>
                            <p:childTnLst>
                              <p:par>
                                <p:cTn id="59" presetID="10" presetClass="entr" presetSubtype="0" fill="hold" grpId="1"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1" nodeType="click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10" presetClass="exit" presetSubtype="0" fill="hold" nodeType="with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par>
                                <p:cTn id="70" presetID="10" presetClass="exit" presetSubtype="0" fill="hold" grpId="2" nodeType="withEffect">
                                  <p:stCondLst>
                                    <p:cond delay="0"/>
                                  </p:stCondLst>
                                  <p:childTnLst>
                                    <p:animEffect transition="out" filter="fade">
                                      <p:cBhvr>
                                        <p:cTn id="71" dur="500"/>
                                        <p:tgtEl>
                                          <p:spTgt spid="10"/>
                                        </p:tgtEl>
                                      </p:cBhvr>
                                    </p:animEffect>
                                    <p:set>
                                      <p:cBhvr>
                                        <p:cTn id="72" dur="1" fill="hold">
                                          <p:stCondLst>
                                            <p:cond delay="499"/>
                                          </p:stCondLst>
                                        </p:cTn>
                                        <p:tgtEl>
                                          <p:spTgt spid="10"/>
                                        </p:tgtEl>
                                        <p:attrNameLst>
                                          <p:attrName>style.visibility</p:attrName>
                                        </p:attrNameLst>
                                      </p:cBhvr>
                                      <p:to>
                                        <p:strVal val="hidden"/>
                                      </p:to>
                                    </p:set>
                                  </p:childTnLst>
                                </p:cTn>
                              </p:par>
                              <p:par>
                                <p:cTn id="73" presetID="10" presetClass="exit" presetSubtype="0" fill="hold" nodeType="withEffect">
                                  <p:stCondLst>
                                    <p:cond delay="0"/>
                                  </p:stCondLst>
                                  <p:childTnLst>
                                    <p:animEffect transition="out" filter="fade">
                                      <p:cBhvr>
                                        <p:cTn id="74" dur="500"/>
                                        <p:tgtEl>
                                          <p:spTgt spid="55"/>
                                        </p:tgtEl>
                                      </p:cBhvr>
                                    </p:animEffect>
                                    <p:set>
                                      <p:cBhvr>
                                        <p:cTn id="75" dur="1" fill="hold">
                                          <p:stCondLst>
                                            <p:cond delay="499"/>
                                          </p:stCondLst>
                                        </p:cTn>
                                        <p:tgtEl>
                                          <p:spTgt spid="55"/>
                                        </p:tgtEl>
                                        <p:attrNameLst>
                                          <p:attrName>style.visibility</p:attrName>
                                        </p:attrNameLst>
                                      </p:cBhvr>
                                      <p:to>
                                        <p:strVal val="hidden"/>
                                      </p:to>
                                    </p:set>
                                  </p:childTnLst>
                                </p:cTn>
                              </p:par>
                            </p:childTnLst>
                          </p:cTn>
                        </p:par>
                        <p:par>
                          <p:cTn id="76" fill="hold">
                            <p:stCondLst>
                              <p:cond delay="500"/>
                            </p:stCondLst>
                            <p:childTnLst>
                              <p:par>
                                <p:cTn id="77" presetID="22" presetClass="entr" presetSubtype="4" fill="hold" nodeType="after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wipe(down)">
                                      <p:cBhvr>
                                        <p:cTn id="79" dur="500"/>
                                        <p:tgtEl>
                                          <p:spTgt spid="14"/>
                                        </p:tgtEl>
                                      </p:cBhvr>
                                    </p:animEffect>
                                  </p:childTnLst>
                                </p:cTn>
                              </p:par>
                            </p:childTnLst>
                          </p:cTn>
                        </p:par>
                        <p:par>
                          <p:cTn id="80" fill="hold">
                            <p:stCondLst>
                              <p:cond delay="1000"/>
                            </p:stCondLst>
                            <p:childTnLst>
                              <p:par>
                                <p:cTn id="81" presetID="10" presetClass="entr" presetSubtype="0" fill="hold" grpId="1"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fade">
                                      <p:cBhvr>
                                        <p:cTn id="83" dur="500"/>
                                        <p:tgtEl>
                                          <p:spTgt spid="10"/>
                                        </p:tgtEl>
                                      </p:cBhvr>
                                    </p:animEffect>
                                  </p:childTnLst>
                                </p:cTn>
                              </p:par>
                            </p:childTnLst>
                          </p:cTn>
                        </p:par>
                        <p:par>
                          <p:cTn id="84" fill="hold">
                            <p:stCondLst>
                              <p:cond delay="1500"/>
                            </p:stCondLst>
                            <p:childTnLst>
                              <p:par>
                                <p:cTn id="85" presetID="22" presetClass="entr" presetSubtype="1" fill="hold" nodeType="after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up)">
                                      <p:cBhvr>
                                        <p:cTn id="87" dur="500"/>
                                        <p:tgtEl>
                                          <p:spTgt spid="55"/>
                                        </p:tgtEl>
                                      </p:cBhvr>
                                    </p:animEffect>
                                  </p:childTnLst>
                                </p:cTn>
                              </p:par>
                              <p:par>
                                <p:cTn id="88" presetID="10" presetClass="exit" presetSubtype="0" fill="hold" nodeType="withEffect">
                                  <p:stCondLst>
                                    <p:cond delay="0"/>
                                  </p:stCondLst>
                                  <p:childTnLst>
                                    <p:animEffect transition="out" filter="fade">
                                      <p:cBhvr>
                                        <p:cTn id="89" dur="500"/>
                                        <p:tgtEl>
                                          <p:spTgt spid="45"/>
                                        </p:tgtEl>
                                      </p:cBhvr>
                                    </p:animEffect>
                                    <p:set>
                                      <p:cBhvr>
                                        <p:cTn id="90" dur="1" fill="hold">
                                          <p:stCondLst>
                                            <p:cond delay="499"/>
                                          </p:stCondLst>
                                        </p:cTn>
                                        <p:tgtEl>
                                          <p:spTgt spid="45"/>
                                        </p:tgtEl>
                                        <p:attrNameLst>
                                          <p:attrName>style.visibility</p:attrName>
                                        </p:attrNameLst>
                                      </p:cBhvr>
                                      <p:to>
                                        <p:strVal val="hidden"/>
                                      </p:to>
                                    </p:set>
                                  </p:childTnLst>
                                </p:cTn>
                              </p:par>
                              <p:par>
                                <p:cTn id="91" presetID="10" presetClass="exit" presetSubtype="0" fill="hold" grpId="3" nodeType="withEffect">
                                  <p:stCondLst>
                                    <p:cond delay="0"/>
                                  </p:stCondLst>
                                  <p:childTnLst>
                                    <p:animEffect transition="out" filter="fade">
                                      <p:cBhvr>
                                        <p:cTn id="92" dur="500"/>
                                        <p:tgtEl>
                                          <p:spTgt spid="8"/>
                                        </p:tgtEl>
                                      </p:cBhvr>
                                    </p:animEffect>
                                    <p:set>
                                      <p:cBhvr>
                                        <p:cTn id="93" dur="1" fill="hold">
                                          <p:stCondLst>
                                            <p:cond delay="499"/>
                                          </p:stCondLst>
                                        </p:cTn>
                                        <p:tgtEl>
                                          <p:spTgt spid="8"/>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28"/>
                                        </p:tgtEl>
                                      </p:cBhvr>
                                    </p:animEffect>
                                    <p:set>
                                      <p:cBhvr>
                                        <p:cTn id="96" dur="1" fill="hold">
                                          <p:stCondLst>
                                            <p:cond delay="499"/>
                                          </p:stCondLst>
                                        </p:cTn>
                                        <p:tgtEl>
                                          <p:spTgt spid="28"/>
                                        </p:tgtEl>
                                        <p:attrNameLst>
                                          <p:attrName>style.visibility</p:attrName>
                                        </p:attrNameLst>
                                      </p:cBhvr>
                                      <p:to>
                                        <p:strVal val="hidden"/>
                                      </p:to>
                                    </p:set>
                                  </p:childTnLst>
                                </p:cTn>
                              </p:par>
                            </p:childTnLst>
                          </p:cTn>
                        </p:par>
                        <p:par>
                          <p:cTn id="97" fill="hold">
                            <p:stCondLst>
                              <p:cond delay="2000"/>
                            </p:stCondLst>
                            <p:childTnLst>
                              <p:par>
                                <p:cTn id="98" presetID="22" presetClass="entr" presetSubtype="8" fill="hold" nodeType="afterEffect">
                                  <p:stCondLst>
                                    <p:cond delay="0"/>
                                  </p:stCondLst>
                                  <p:childTnLst>
                                    <p:set>
                                      <p:cBhvr>
                                        <p:cTn id="99" dur="1" fill="hold">
                                          <p:stCondLst>
                                            <p:cond delay="0"/>
                                          </p:stCondLst>
                                        </p:cTn>
                                        <p:tgtEl>
                                          <p:spTgt spid="45"/>
                                        </p:tgtEl>
                                        <p:attrNameLst>
                                          <p:attrName>style.visibility</p:attrName>
                                        </p:attrNameLst>
                                      </p:cBhvr>
                                      <p:to>
                                        <p:strVal val="visible"/>
                                      </p:to>
                                    </p:set>
                                    <p:animEffect transition="in" filter="wipe(left)">
                                      <p:cBhvr>
                                        <p:cTn id="100" dur="500"/>
                                        <p:tgtEl>
                                          <p:spTgt spid="45"/>
                                        </p:tgtEl>
                                      </p:cBhvr>
                                    </p:animEffect>
                                  </p:childTnLst>
                                </p:cTn>
                              </p:par>
                            </p:childTnLst>
                          </p:cTn>
                        </p:par>
                        <p:par>
                          <p:cTn id="101" fill="hold">
                            <p:stCondLst>
                              <p:cond delay="2500"/>
                            </p:stCondLst>
                            <p:childTnLst>
                              <p:par>
                                <p:cTn id="102" presetID="10" presetClass="entr" presetSubtype="0" fill="hold" grpId="2" nodeType="afterEffect">
                                  <p:stCondLst>
                                    <p:cond delay="0"/>
                                  </p:stCondLst>
                                  <p:childTnLst>
                                    <p:set>
                                      <p:cBhvr>
                                        <p:cTn id="103" dur="1" fill="hold">
                                          <p:stCondLst>
                                            <p:cond delay="0"/>
                                          </p:stCondLst>
                                        </p:cTn>
                                        <p:tgtEl>
                                          <p:spTgt spid="8"/>
                                        </p:tgtEl>
                                        <p:attrNameLst>
                                          <p:attrName>style.visibility</p:attrName>
                                        </p:attrNameLst>
                                      </p:cBhvr>
                                      <p:to>
                                        <p:strVal val="visible"/>
                                      </p:to>
                                    </p:set>
                                    <p:animEffect transition="in" filter="fade">
                                      <p:cBhvr>
                                        <p:cTn id="104" dur="500"/>
                                        <p:tgtEl>
                                          <p:spTgt spid="8"/>
                                        </p:tgtEl>
                                      </p:cBhvr>
                                    </p:animEffect>
                                  </p:childTnLst>
                                </p:cTn>
                              </p:par>
                            </p:childTnLst>
                          </p:cTn>
                        </p:par>
                        <p:par>
                          <p:cTn id="105" fill="hold">
                            <p:stCondLst>
                              <p:cond delay="3000"/>
                            </p:stCondLst>
                            <p:childTnLst>
                              <p:par>
                                <p:cTn id="106" presetID="22" presetClass="entr" presetSubtype="8" fill="hold" nodeType="afterEffect">
                                  <p:stCondLst>
                                    <p:cond delay="0"/>
                                  </p:stCondLst>
                                  <p:childTnLst>
                                    <p:set>
                                      <p:cBhvr>
                                        <p:cTn id="107" dur="1" fill="hold">
                                          <p:stCondLst>
                                            <p:cond delay="0"/>
                                          </p:stCondLst>
                                        </p:cTn>
                                        <p:tgtEl>
                                          <p:spTgt spid="28"/>
                                        </p:tgtEl>
                                        <p:attrNameLst>
                                          <p:attrName>style.visibility</p:attrName>
                                        </p:attrNameLst>
                                      </p:cBhvr>
                                      <p:to>
                                        <p:strVal val="visible"/>
                                      </p:to>
                                    </p:set>
                                    <p:animEffect transition="in" filter="wipe(left)">
                                      <p:cBhvr>
                                        <p:cTn id="108" dur="500"/>
                                        <p:tgtEl>
                                          <p:spTgt spid="28"/>
                                        </p:tgtEl>
                                      </p:cBhvr>
                                    </p:animEffect>
                                  </p:childTnLst>
                                </p:cTn>
                              </p:par>
                            </p:childTnLst>
                          </p:cTn>
                        </p:par>
                        <p:par>
                          <p:cTn id="109" fill="hold">
                            <p:stCondLst>
                              <p:cond delay="3500"/>
                            </p:stCondLst>
                            <p:childTnLst>
                              <p:par>
                                <p:cTn id="110" presetID="10" presetClass="entr" presetSubtype="0" fill="hold" grpId="2" nodeType="after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500"/>
                                        <p:tgtEl>
                                          <p:spTgt spid="7"/>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grpId="0" nodeType="clickEffect">
                                  <p:stCondLst>
                                    <p:cond delay="0"/>
                                  </p:stCondLst>
                                  <p:childTnLst>
                                    <p:set>
                                      <p:cBhvr>
                                        <p:cTn id="116" dur="1" fill="hold">
                                          <p:stCondLst>
                                            <p:cond delay="0"/>
                                          </p:stCondLst>
                                        </p:cTn>
                                        <p:tgtEl>
                                          <p:spTgt spid="18"/>
                                        </p:tgtEl>
                                        <p:attrNameLst>
                                          <p:attrName>style.visibility</p:attrName>
                                        </p:attrNameLst>
                                      </p:cBhvr>
                                      <p:to>
                                        <p:strVal val="visible"/>
                                      </p:to>
                                    </p:set>
                                    <p:animEffect transition="in" filter="fade">
                                      <p:cBhvr>
                                        <p:cTn id="117" dur="500"/>
                                        <p:tgtEl>
                                          <p:spTgt spid="18"/>
                                        </p:tgtEl>
                                      </p:cBhvr>
                                    </p:animEffect>
                                  </p:childTnLst>
                                </p:cTn>
                              </p:par>
                            </p:childTnLst>
                          </p:cTn>
                        </p:par>
                        <p:par>
                          <p:cTn id="118" fill="hold">
                            <p:stCondLst>
                              <p:cond delay="500"/>
                            </p:stCondLst>
                            <p:childTnLst>
                              <p:par>
                                <p:cTn id="119" presetID="22" presetClass="entr" presetSubtype="8" fill="hold" nodeType="afterEffect">
                                  <p:stCondLst>
                                    <p:cond delay="0"/>
                                  </p:stCondLst>
                                  <p:childTnLst>
                                    <p:set>
                                      <p:cBhvr>
                                        <p:cTn id="120" dur="1" fill="hold">
                                          <p:stCondLst>
                                            <p:cond delay="0"/>
                                          </p:stCondLst>
                                        </p:cTn>
                                        <p:tgtEl>
                                          <p:spTgt spid="42"/>
                                        </p:tgtEl>
                                        <p:attrNameLst>
                                          <p:attrName>style.visibility</p:attrName>
                                        </p:attrNameLst>
                                      </p:cBhvr>
                                      <p:to>
                                        <p:strVal val="visible"/>
                                      </p:to>
                                    </p:set>
                                    <p:animEffect transition="in" filter="wipe(left)">
                                      <p:cBhvr>
                                        <p:cTn id="121" dur="500"/>
                                        <p:tgtEl>
                                          <p:spTgt spid="42"/>
                                        </p:tgtEl>
                                      </p:cBhvr>
                                    </p:animEffect>
                                  </p:childTnLst>
                                </p:cTn>
                              </p:par>
                            </p:childTnLst>
                          </p:cTn>
                        </p:par>
                        <p:par>
                          <p:cTn id="122" fill="hold">
                            <p:stCondLst>
                              <p:cond delay="1000"/>
                            </p:stCondLst>
                            <p:childTnLst>
                              <p:par>
                                <p:cTn id="123" presetID="10" presetClass="entr" presetSubtype="0" fill="hold" grpId="0" nodeType="after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fade">
                                      <p:cBhvr>
                                        <p:cTn id="1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10" grpId="0" animBg="1"/>
      <p:bldP spid="10" grpId="1" animBg="1"/>
      <p:bldP spid="10" grpId="2" animBg="1"/>
      <p:bldP spid="38" grpId="0" animBg="1"/>
      <p:bldP spid="9" grpId="0"/>
      <p:bldP spid="9" grpId="1"/>
      <p:bldP spid="18" grpId="0"/>
      <p:bldP spid="8" grpId="0" animBg="1"/>
      <p:bldP spid="8" grpId="1" animBg="1"/>
      <p:bldP spid="8" grpId="2" animBg="1"/>
      <p:bldP spid="8" grpId="3" animBg="1"/>
      <p:bldP spid="8" grpId="4"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35"/>
          <p:cNvSpPr>
            <a:spLocks noChangeArrowheads="1"/>
          </p:cNvSpPr>
          <p:nvPr/>
        </p:nvSpPr>
        <p:spPr bwMode="auto">
          <a:xfrm>
            <a:off x="2159078" y="1207735"/>
            <a:ext cx="7323615"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05000"/>
              </a:lnSpc>
              <a:spcBef>
                <a:spcPct val="20000"/>
              </a:spcBef>
              <a:buClr>
                <a:srgbClr val="215383"/>
              </a:buClr>
              <a:buSzPct val="90000"/>
              <a:buFont typeface="Wingdings" pitchFamily="2" charset="2"/>
              <a:buNone/>
            </a:pPr>
            <a:r>
              <a:rPr lang="en-US" sz="2400" dirty="0"/>
              <a:t>Manually (trial-and-error or iteratively)</a:t>
            </a:r>
          </a:p>
        </p:txBody>
      </p:sp>
      <p:sp>
        <p:nvSpPr>
          <p:cNvPr id="6" name="Title 5"/>
          <p:cNvSpPr>
            <a:spLocks noGrp="1"/>
          </p:cNvSpPr>
          <p:nvPr>
            <p:ph type="title"/>
          </p:nvPr>
        </p:nvSpPr>
        <p:spPr/>
        <p:txBody>
          <a:bodyPr/>
          <a:lstStyle/>
          <a:p>
            <a:r>
              <a:rPr lang="en-US" dirty="0"/>
              <a:t>Why use Optimization?</a:t>
            </a:r>
            <a:br>
              <a:rPr lang="en-US" dirty="0"/>
            </a:br>
            <a:endParaRPr lang="en-US" dirty="0"/>
          </a:p>
        </p:txBody>
      </p:sp>
      <p:pic>
        <p:nvPicPr>
          <p:cNvPr id="16" name="Picture 15"/>
          <p:cNvPicPr>
            <a:picLocks noChangeAspect="1"/>
          </p:cNvPicPr>
          <p:nvPr/>
        </p:nvPicPr>
        <p:blipFill>
          <a:blip r:embed="rId3"/>
          <a:stretch>
            <a:fillRect/>
          </a:stretch>
        </p:blipFill>
        <p:spPr>
          <a:xfrm>
            <a:off x="2702996" y="1723123"/>
            <a:ext cx="6328808" cy="4746606"/>
          </a:xfrm>
          <a:prstGeom prst="rect">
            <a:avLst/>
          </a:prstGeom>
        </p:spPr>
      </p:pic>
      <p:sp>
        <p:nvSpPr>
          <p:cNvPr id="17" name="TextBox 16"/>
          <p:cNvSpPr txBox="1"/>
          <p:nvPr/>
        </p:nvSpPr>
        <p:spPr>
          <a:xfrm>
            <a:off x="3695700" y="4490477"/>
            <a:ext cx="990600" cy="707886"/>
          </a:xfrm>
          <a:prstGeom prst="rect">
            <a:avLst/>
          </a:prstGeom>
          <a:solidFill>
            <a:schemeClr val="bg1"/>
          </a:solidFill>
          <a:ln>
            <a:solidFill>
              <a:schemeClr val="tx1"/>
            </a:solidFill>
          </a:ln>
        </p:spPr>
        <p:txBody>
          <a:bodyPr wrap="square" rtlCol="0">
            <a:spAutoFit/>
          </a:bodyPr>
          <a:lstStyle/>
          <a:p>
            <a:pPr algn="ctr"/>
            <a:r>
              <a:rPr lang="en-US" sz="2000" dirty="0">
                <a:latin typeface="Arial" pitchFamily="34" charset="0"/>
                <a:cs typeface="Arial" pitchFamily="34" charset="0"/>
              </a:rPr>
              <a:t>Initial Guess</a:t>
            </a:r>
          </a:p>
        </p:txBody>
      </p:sp>
      <p:cxnSp>
        <p:nvCxnSpPr>
          <p:cNvPr id="18" name="Straight Arrow Connector 17"/>
          <p:cNvCxnSpPr/>
          <p:nvPr/>
        </p:nvCxnSpPr>
        <p:spPr>
          <a:xfrm flipV="1">
            <a:off x="4686300" y="4016042"/>
            <a:ext cx="723900" cy="48842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 name="Picture 7" descr="L-Membrane_CMYK_Master_Smal.gif">
            <a:extLst>
              <a:ext uri="{FF2B5EF4-FFF2-40B4-BE49-F238E27FC236}">
                <a16:creationId xmlns:a16="http://schemas.microsoft.com/office/drawing/2014/main" id="{EC69C4B5-6F8B-4368-BD82-7688C4D15476}"/>
              </a:ext>
            </a:extLst>
          </p:cNvPr>
          <p:cNvPicPr>
            <a:picLocks noChangeAspect="1"/>
          </p:cNvPicPr>
          <p:nvPr/>
        </p:nvPicPr>
        <p:blipFill>
          <a:blip r:embed="rId4" cstate="print"/>
          <a:stretch>
            <a:fillRect/>
          </a:stretch>
        </p:blipFill>
        <p:spPr>
          <a:xfrm>
            <a:off x="290039" y="5926608"/>
            <a:ext cx="639126" cy="576988"/>
          </a:xfrm>
          <a:prstGeom prst="rect">
            <a:avLst/>
          </a:prstGeom>
        </p:spPr>
      </p:pic>
    </p:spTree>
    <p:extLst>
      <p:ext uri="{BB962C8B-B14F-4D97-AF65-F5344CB8AC3E}">
        <p14:creationId xmlns:p14="http://schemas.microsoft.com/office/powerpoint/2010/main" val="20810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2706624" y="1719072"/>
            <a:ext cx="6327648" cy="4745736"/>
          </a:xfrm>
          <a:prstGeom prst="rect">
            <a:avLst/>
          </a:prstGeom>
        </p:spPr>
      </p:pic>
      <p:sp>
        <p:nvSpPr>
          <p:cNvPr id="14" name="Rectangle 35"/>
          <p:cNvSpPr>
            <a:spLocks noChangeArrowheads="1"/>
          </p:cNvSpPr>
          <p:nvPr/>
        </p:nvSpPr>
        <p:spPr bwMode="auto">
          <a:xfrm>
            <a:off x="2159078" y="1207735"/>
            <a:ext cx="7323615" cy="45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05000"/>
              </a:lnSpc>
              <a:spcBef>
                <a:spcPct val="20000"/>
              </a:spcBef>
              <a:buClr>
                <a:srgbClr val="215383"/>
              </a:buClr>
              <a:buSzPct val="90000"/>
              <a:buFont typeface="Wingdings" pitchFamily="2" charset="2"/>
              <a:buNone/>
            </a:pPr>
            <a:r>
              <a:rPr lang="en-US" sz="2400" dirty="0"/>
              <a:t>Automatically (using </a:t>
            </a:r>
            <a:r>
              <a:rPr lang="en-US" sz="2400" dirty="0">
                <a:solidFill>
                  <a:srgbClr val="D88100"/>
                </a:solidFill>
              </a:rPr>
              <a:t>optimization</a:t>
            </a:r>
            <a:r>
              <a:rPr lang="en-US" sz="2400" dirty="0"/>
              <a:t> techniques)</a:t>
            </a:r>
          </a:p>
        </p:txBody>
      </p:sp>
      <p:sp>
        <p:nvSpPr>
          <p:cNvPr id="2" name="TextBox 1"/>
          <p:cNvSpPr txBox="1"/>
          <p:nvPr/>
        </p:nvSpPr>
        <p:spPr>
          <a:xfrm>
            <a:off x="3694176" y="4489704"/>
            <a:ext cx="990600" cy="707886"/>
          </a:xfrm>
          <a:prstGeom prst="rect">
            <a:avLst/>
          </a:prstGeom>
          <a:solidFill>
            <a:schemeClr val="bg1"/>
          </a:solidFill>
          <a:ln>
            <a:solidFill>
              <a:schemeClr val="tx1"/>
            </a:solidFill>
          </a:ln>
        </p:spPr>
        <p:txBody>
          <a:bodyPr wrap="square" rtlCol="0">
            <a:spAutoFit/>
          </a:bodyPr>
          <a:lstStyle/>
          <a:p>
            <a:pPr algn="ctr"/>
            <a:r>
              <a:rPr lang="en-US" sz="2000" dirty="0">
                <a:latin typeface="Arial" pitchFamily="34" charset="0"/>
                <a:cs typeface="Arial" pitchFamily="34" charset="0"/>
              </a:rPr>
              <a:t>Initial Guess</a:t>
            </a:r>
          </a:p>
        </p:txBody>
      </p:sp>
      <p:cxnSp>
        <p:nvCxnSpPr>
          <p:cNvPr id="4" name="Straight Arrow Connector 3"/>
          <p:cNvCxnSpPr/>
          <p:nvPr/>
        </p:nvCxnSpPr>
        <p:spPr>
          <a:xfrm flipV="1">
            <a:off x="4684776" y="4073654"/>
            <a:ext cx="725424" cy="416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 name="Title 5"/>
          <p:cNvSpPr>
            <a:spLocks noGrp="1"/>
          </p:cNvSpPr>
          <p:nvPr>
            <p:ph type="title"/>
          </p:nvPr>
        </p:nvSpPr>
        <p:spPr/>
        <p:txBody>
          <a:bodyPr/>
          <a:lstStyle/>
          <a:p>
            <a:r>
              <a:rPr lang="en-US" dirty="0"/>
              <a:t>Why use Optimization?</a:t>
            </a:r>
            <a:br>
              <a:rPr lang="en-US" dirty="0"/>
            </a:br>
            <a:endParaRPr lang="en-US" dirty="0"/>
          </a:p>
        </p:txBody>
      </p:sp>
    </p:spTree>
    <p:extLst>
      <p:ext uri="{BB962C8B-B14F-4D97-AF65-F5344CB8AC3E}">
        <p14:creationId xmlns:p14="http://schemas.microsoft.com/office/powerpoint/2010/main" val="2661707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Optimization?</a:t>
            </a:r>
          </a:p>
        </p:txBody>
      </p:sp>
      <p:sp>
        <p:nvSpPr>
          <p:cNvPr id="3" name="Content Placeholder 2"/>
          <p:cNvSpPr>
            <a:spLocks noGrp="1"/>
          </p:cNvSpPr>
          <p:nvPr>
            <p:ph idx="1"/>
          </p:nvPr>
        </p:nvSpPr>
        <p:spPr>
          <a:xfrm>
            <a:off x="2286000" y="1600200"/>
            <a:ext cx="7772398" cy="609600"/>
          </a:xfrm>
        </p:spPr>
        <p:txBody>
          <a:bodyPr/>
          <a:lstStyle/>
          <a:p>
            <a:pPr marL="0" indent="0">
              <a:buNone/>
            </a:pPr>
            <a:r>
              <a:rPr lang="en-US" dirty="0"/>
              <a:t>Choose the optimal route to visit all MathWorks offices</a:t>
            </a:r>
          </a:p>
          <a:p>
            <a:pPr lvl="1"/>
            <a:endParaRPr lang="en-US" dirty="0"/>
          </a:p>
          <a:p>
            <a:endParaRPr lang="en-US" dirty="0"/>
          </a:p>
        </p:txBody>
      </p:sp>
      <p:sp>
        <p:nvSpPr>
          <p:cNvPr id="5" name="TextBox 4"/>
          <p:cNvSpPr txBox="1"/>
          <p:nvPr/>
        </p:nvSpPr>
        <p:spPr>
          <a:xfrm>
            <a:off x="6379749" y="2799597"/>
            <a:ext cx="5186035" cy="1231106"/>
          </a:xfrm>
          <a:prstGeom prst="rect">
            <a:avLst/>
          </a:prstGeom>
          <a:noFill/>
        </p:spPr>
        <p:txBody>
          <a:bodyPr wrap="none" rtlCol="0">
            <a:spAutoFit/>
          </a:bodyPr>
          <a:lstStyle/>
          <a:p>
            <a:pPr marL="285750" indent="-285750">
              <a:buFont typeface="Arial" panose="020B0604020202020204" pitchFamily="34" charset="0"/>
              <a:buChar char="•"/>
            </a:pPr>
            <a:r>
              <a:rPr lang="en-US" dirty="0"/>
              <a:t>34 offices</a:t>
            </a:r>
          </a:p>
          <a:p>
            <a:pPr marL="285750" indent="-285750">
              <a:buFont typeface="Arial" panose="020B0604020202020204" pitchFamily="34" charset="0"/>
              <a:buChar char="•"/>
            </a:pPr>
            <a:r>
              <a:rPr lang="en-US" dirty="0"/>
              <a:t>561 trips from one office to another</a:t>
            </a:r>
          </a:p>
          <a:p>
            <a:pPr marL="285750" indent="-285750">
              <a:buFont typeface="Arial" panose="020B0604020202020204" pitchFamily="34" charset="0"/>
              <a:buChar char="•"/>
            </a:pPr>
            <a:r>
              <a:rPr lang="en-US" dirty="0"/>
              <a:t>8.6833e+36 ways to assemble trips into a tour</a:t>
            </a:r>
          </a:p>
          <a:p>
            <a:endParaRPr lang="en-US"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18A0FD3A-D906-456D-887E-9740A9ABEB56}"/>
              </a:ext>
            </a:extLst>
          </p:cNvPr>
          <p:cNvSpPr txBox="1"/>
          <p:nvPr/>
        </p:nvSpPr>
        <p:spPr>
          <a:xfrm>
            <a:off x="6379749" y="4299339"/>
            <a:ext cx="4847249" cy="954107"/>
          </a:xfrm>
          <a:prstGeom prst="rect">
            <a:avLst/>
          </a:prstGeom>
          <a:noFill/>
        </p:spPr>
        <p:txBody>
          <a:bodyPr wrap="square" rtlCol="0">
            <a:spAutoFit/>
          </a:bodyPr>
          <a:lstStyle/>
          <a:p>
            <a:r>
              <a:rPr lang="en-US" dirty="0"/>
              <a:t>Finding the optimal tour using mixed-integer linear programming takes about a minute</a:t>
            </a:r>
          </a:p>
          <a:p>
            <a:endParaRPr lang="en-US" sz="2000" dirty="0">
              <a:latin typeface="Arial" pitchFamily="34" charset="0"/>
              <a:cs typeface="Arial" pitchFamily="34" charset="0"/>
            </a:endParaRPr>
          </a:p>
        </p:txBody>
      </p:sp>
      <p:pic>
        <p:nvPicPr>
          <p:cNvPr id="13" name="Picture 12">
            <a:extLst>
              <a:ext uri="{FF2B5EF4-FFF2-40B4-BE49-F238E27FC236}">
                <a16:creationId xmlns:a16="http://schemas.microsoft.com/office/drawing/2014/main" id="{BB3B0A90-D47C-43A0-8E56-652C0DAF095B}"/>
              </a:ext>
            </a:extLst>
          </p:cNvPr>
          <p:cNvPicPr>
            <a:picLocks noChangeAspect="1"/>
          </p:cNvPicPr>
          <p:nvPr/>
        </p:nvPicPr>
        <p:blipFill>
          <a:blip r:embed="rId3"/>
          <a:stretch>
            <a:fillRect/>
          </a:stretch>
        </p:blipFill>
        <p:spPr>
          <a:xfrm>
            <a:off x="605248" y="2646582"/>
            <a:ext cx="5115989" cy="2768241"/>
          </a:xfrm>
          <a:prstGeom prst="rect">
            <a:avLst/>
          </a:prstGeom>
        </p:spPr>
      </p:pic>
      <p:pic>
        <p:nvPicPr>
          <p:cNvPr id="9" name="Picture 8" descr="L-Membrane_CMYK_Master_Smal.gif">
            <a:extLst>
              <a:ext uri="{FF2B5EF4-FFF2-40B4-BE49-F238E27FC236}">
                <a16:creationId xmlns:a16="http://schemas.microsoft.com/office/drawing/2014/main" id="{E1250AF4-B886-4BE0-A23C-A92FDA68FA45}"/>
              </a:ext>
            </a:extLst>
          </p:cNvPr>
          <p:cNvPicPr>
            <a:picLocks noChangeAspect="1"/>
          </p:cNvPicPr>
          <p:nvPr/>
        </p:nvPicPr>
        <p:blipFill>
          <a:blip r:embed="rId4" cstate="print"/>
          <a:stretch>
            <a:fillRect/>
          </a:stretch>
        </p:blipFill>
        <p:spPr>
          <a:xfrm>
            <a:off x="290039" y="5908479"/>
            <a:ext cx="639126" cy="576988"/>
          </a:xfrm>
          <a:prstGeom prst="rect">
            <a:avLst/>
          </a:prstGeom>
        </p:spPr>
      </p:pic>
    </p:spTree>
    <p:extLst>
      <p:ext uri="{BB962C8B-B14F-4D97-AF65-F5344CB8AC3E}">
        <p14:creationId xmlns:p14="http://schemas.microsoft.com/office/powerpoint/2010/main" val="257704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use Optimization?</a:t>
            </a:r>
            <a:br>
              <a:rPr lang="en-US" dirty="0"/>
            </a:br>
            <a:r>
              <a:rPr lang="en-US" dirty="0"/>
              <a:t>	</a:t>
            </a:r>
          </a:p>
        </p:txBody>
      </p:sp>
      <p:sp>
        <p:nvSpPr>
          <p:cNvPr id="40" name="Content Placeholder 2"/>
          <p:cNvSpPr>
            <a:spLocks noGrp="1"/>
          </p:cNvSpPr>
          <p:nvPr>
            <p:ph idx="1"/>
          </p:nvPr>
        </p:nvSpPr>
        <p:spPr/>
        <p:txBody>
          <a:bodyPr/>
          <a:lstStyle/>
          <a:p>
            <a:r>
              <a:rPr lang="en-US" dirty="0"/>
              <a:t>Finding better (</a:t>
            </a:r>
            <a:r>
              <a:rPr lang="en-US" dirty="0">
                <a:solidFill>
                  <a:srgbClr val="D88100"/>
                </a:solidFill>
              </a:rPr>
              <a:t>optimal</a:t>
            </a:r>
            <a:r>
              <a:rPr lang="en-US" dirty="0"/>
              <a:t>) designs and decisions</a:t>
            </a:r>
          </a:p>
          <a:p>
            <a:pPr marL="0" indent="0">
              <a:buNone/>
            </a:pPr>
            <a:endParaRPr lang="en-US" dirty="0"/>
          </a:p>
          <a:p>
            <a:r>
              <a:rPr lang="en-US" dirty="0"/>
              <a:t>Faster design and decision evaluations</a:t>
            </a:r>
          </a:p>
          <a:p>
            <a:endParaRPr lang="en-US" dirty="0"/>
          </a:p>
          <a:p>
            <a:r>
              <a:rPr lang="en-US" dirty="0"/>
              <a:t>Useful for trade-off analysis</a:t>
            </a:r>
          </a:p>
          <a:p>
            <a:endParaRPr lang="en-US" dirty="0"/>
          </a:p>
          <a:p>
            <a:r>
              <a:rPr lang="en-US" dirty="0"/>
              <a:t>Non-intuitive designs may be found</a:t>
            </a:r>
          </a:p>
          <a:p>
            <a:endParaRPr lang="en-US" dirty="0"/>
          </a:p>
          <a:p>
            <a:r>
              <a:rPr lang="en-US" dirty="0"/>
              <a:t>Automate routine decisions</a:t>
            </a:r>
          </a:p>
          <a:p>
            <a:endParaRPr lang="en-US" dirty="0"/>
          </a:p>
        </p:txBody>
      </p:sp>
      <p:pic>
        <p:nvPicPr>
          <p:cNvPr id="142338" name="Picture 2" descr="http://www.genetic-programming.com/lohnevolved-antenna.gif"/>
          <p:cNvPicPr>
            <a:picLocks noChangeAspect="1" noChangeArrowheads="1"/>
          </p:cNvPicPr>
          <p:nvPr/>
        </p:nvPicPr>
        <p:blipFill rotWithShape="1">
          <a:blip r:embed="rId3">
            <a:extLst>
              <a:ext uri="{28A0092B-C50C-407E-A947-70E740481C1C}">
                <a14:useLocalDpi xmlns:a14="http://schemas.microsoft.com/office/drawing/2010/main" val="0"/>
              </a:ext>
            </a:extLst>
          </a:blip>
          <a:srcRect l="32889" r="10223" b="26930"/>
          <a:stretch/>
        </p:blipFill>
        <p:spPr bwMode="auto">
          <a:xfrm>
            <a:off x="8077200" y="2255135"/>
            <a:ext cx="2169335" cy="1965960"/>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33"/>
          <p:cNvSpPr txBox="1">
            <a:spLocks noChangeArrowheads="1"/>
          </p:cNvSpPr>
          <p:nvPr/>
        </p:nvSpPr>
        <p:spPr bwMode="auto">
          <a:xfrm>
            <a:off x="7910563" y="4373495"/>
            <a:ext cx="2502608" cy="353943"/>
          </a:xfrm>
          <a:prstGeom prst="rect">
            <a:avLst/>
          </a:prstGeom>
          <a:noFill/>
          <a:ln w="9525" algn="ctr">
            <a:noFill/>
            <a:miter lim="800000"/>
            <a:headEnd/>
            <a:tailEnd/>
          </a:ln>
          <a:effectLst/>
        </p:spPr>
        <p:txBody>
          <a:bodyPr wrap="none">
            <a:spAutoFit/>
          </a:bodyPr>
          <a:lstStyle/>
          <a:p>
            <a:r>
              <a:rPr lang="en-US" sz="1000" dirty="0">
                <a:latin typeface="Arial" charset="0"/>
              </a:rPr>
              <a:t>Antenna Design Using Genetic Algorithm</a:t>
            </a:r>
          </a:p>
          <a:p>
            <a:r>
              <a:rPr lang="en-US" sz="700" dirty="0">
                <a:latin typeface="Arial" charset="0"/>
                <a:hlinkClick r:id="rId4"/>
              </a:rPr>
              <a:t>http://ic.arc.nasa.gov/projects/esg/research/antenna.htm</a:t>
            </a:r>
            <a:endParaRPr lang="en-US" sz="700" dirty="0">
              <a:latin typeface="Arial" charset="0"/>
            </a:endParaRPr>
          </a:p>
        </p:txBody>
      </p:sp>
    </p:spTree>
    <p:extLst>
      <p:ext uri="{BB962C8B-B14F-4D97-AF65-F5344CB8AC3E}">
        <p14:creationId xmlns:p14="http://schemas.microsoft.com/office/powerpoint/2010/main" val="1802180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7E59E3-E906-4543-9567-EDAA5366AD58}"/>
              </a:ext>
            </a:extLst>
          </p:cNvPr>
          <p:cNvSpPr>
            <a:spLocks noGrp="1"/>
          </p:cNvSpPr>
          <p:nvPr>
            <p:ph type="title"/>
          </p:nvPr>
        </p:nvSpPr>
        <p:spPr/>
        <p:txBody>
          <a:bodyPr/>
          <a:lstStyle/>
          <a:p>
            <a:r>
              <a:rPr lang="en-US" dirty="0"/>
              <a:t>How can optimization be used in the real world?</a:t>
            </a:r>
          </a:p>
        </p:txBody>
      </p:sp>
    </p:spTree>
    <p:extLst>
      <p:ext uri="{BB962C8B-B14F-4D97-AF65-F5344CB8AC3E}">
        <p14:creationId xmlns:p14="http://schemas.microsoft.com/office/powerpoint/2010/main" val="2444300222"/>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EBD618CB-6207-4B41-A246-675FC36CB0F4}" vid="{B5D48090-354F-4C60-BEB6-01236D8A8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terms/"/>
    <ds:schemaRef ds:uri="http://purl.org/dc/elements/1.1/"/>
    <ds:schemaRef ds:uri="a70944c9-f5be-4b0f-89c7-00caf47c665c"/>
    <ds:schemaRef ds:uri="http://schemas.microsoft.com/office/2006/metadata/properties"/>
    <ds:schemaRef ds:uri="http://www.w3.org/XML/1998/namespace"/>
    <ds:schemaRef ds:uri="b7b985a6-5614-4791-8283-b6a0b2c6681f"/>
    <ds:schemaRef ds:uri="bbb466d9-fd0a-40ba-89cb-77eb15c2a30a"/>
    <ds:schemaRef ds:uri="http://schemas.microsoft.com/sharepoint/v3"/>
  </ds:schemaRefs>
</ds:datastoreItem>
</file>

<file path=customXml/itemProps3.xml><?xml version="1.0" encoding="utf-8"?>
<ds:datastoreItem xmlns:ds="http://schemas.openxmlformats.org/officeDocument/2006/customXml" ds:itemID="{C1DB3FE4-57DA-4309-912D-BEBC8D89CB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3753</TotalTime>
  <Words>4784</Words>
  <Application>Microsoft Office PowerPoint</Application>
  <PresentationFormat>Widescreen</PresentationFormat>
  <Paragraphs>322</Paragraphs>
  <Slides>16</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Courier New</vt:lpstr>
      <vt:lpstr>Verdana</vt:lpstr>
      <vt:lpstr>Wingdings</vt:lpstr>
      <vt:lpstr>MW_Public_widescreen</vt:lpstr>
      <vt:lpstr>University and MathWorks Present:  Optimization Onramp</vt:lpstr>
      <vt:lpstr>Today:</vt:lpstr>
      <vt:lpstr>What can you do with optimization?</vt:lpstr>
      <vt:lpstr>Design Process</vt:lpstr>
      <vt:lpstr>Why use Optimization? </vt:lpstr>
      <vt:lpstr>Why use Optimization? </vt:lpstr>
      <vt:lpstr>Why use Optimization?</vt:lpstr>
      <vt:lpstr>Why use Optimization?  </vt:lpstr>
      <vt:lpstr>How can optimization be used in the real world?</vt:lpstr>
      <vt:lpstr>ABB, Deltamarin, and VTT Simulate and Optimize Ship Energy Flows   </vt:lpstr>
      <vt:lpstr>BuildingIQ Develops Proactive Algorithms for HVAC Energy Optimization in Large-Scale Buildings   </vt:lpstr>
      <vt:lpstr>University of Geneva Develops Advanced Portfolio Optimization Techniques   </vt:lpstr>
      <vt:lpstr>Optimization Onramp</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22.0</cp:keywords>
  <dc:description/>
  <cp:lastModifiedBy>Ben Pasquariello</cp:lastModifiedBy>
  <cp:revision>2</cp:revision>
  <dcterms:created xsi:type="dcterms:W3CDTF">2022-11-24T08:40:07Z</dcterms:created>
  <dcterms:modified xsi:type="dcterms:W3CDTF">2023-07-20T14:27:45Z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